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2"/>
  </p:notesMasterIdLst>
  <p:sldIdLst>
    <p:sldId id="414" r:id="rId2"/>
    <p:sldId id="428" r:id="rId3"/>
    <p:sldId id="429" r:id="rId4"/>
    <p:sldId id="430" r:id="rId5"/>
    <p:sldId id="431" r:id="rId6"/>
    <p:sldId id="381" r:id="rId7"/>
    <p:sldId id="310" r:id="rId8"/>
    <p:sldId id="311" r:id="rId9"/>
    <p:sldId id="467" r:id="rId10"/>
    <p:sldId id="465" r:id="rId11"/>
    <p:sldId id="315" r:id="rId12"/>
    <p:sldId id="447" r:id="rId13"/>
    <p:sldId id="448" r:id="rId14"/>
    <p:sldId id="450" r:id="rId15"/>
    <p:sldId id="449" r:id="rId16"/>
    <p:sldId id="318" r:id="rId17"/>
    <p:sldId id="322" r:id="rId18"/>
    <p:sldId id="326" r:id="rId19"/>
    <p:sldId id="466" r:id="rId20"/>
    <p:sldId id="443" r:id="rId21"/>
    <p:sldId id="335" r:id="rId22"/>
    <p:sldId id="408" r:id="rId23"/>
    <p:sldId id="418" r:id="rId24"/>
    <p:sldId id="419" r:id="rId25"/>
    <p:sldId id="420" r:id="rId26"/>
    <p:sldId id="421" r:id="rId27"/>
    <p:sldId id="422" r:id="rId28"/>
    <p:sldId id="423" r:id="rId29"/>
    <p:sldId id="445" r:id="rId30"/>
    <p:sldId id="446" r:id="rId31"/>
    <p:sldId id="312" r:id="rId32"/>
    <p:sldId id="264" r:id="rId33"/>
    <p:sldId id="265" r:id="rId34"/>
    <p:sldId id="364" r:id="rId35"/>
    <p:sldId id="365" r:id="rId36"/>
    <p:sldId id="366" r:id="rId37"/>
    <p:sldId id="367" r:id="rId38"/>
    <p:sldId id="368" r:id="rId39"/>
    <p:sldId id="378" r:id="rId40"/>
    <p:sldId id="369" r:id="rId41"/>
    <p:sldId id="370" r:id="rId42"/>
    <p:sldId id="371" r:id="rId43"/>
    <p:sldId id="372" r:id="rId44"/>
    <p:sldId id="373" r:id="rId45"/>
    <p:sldId id="410" r:id="rId46"/>
    <p:sldId id="374" r:id="rId47"/>
    <p:sldId id="411" r:id="rId48"/>
    <p:sldId id="377" r:id="rId49"/>
    <p:sldId id="379" r:id="rId50"/>
    <p:sldId id="266" r:id="rId51"/>
    <p:sldId id="267" r:id="rId52"/>
    <p:sldId id="458" r:id="rId53"/>
    <p:sldId id="459" r:id="rId54"/>
    <p:sldId id="460" r:id="rId55"/>
    <p:sldId id="268" r:id="rId56"/>
    <p:sldId id="463" r:id="rId57"/>
    <p:sldId id="464" r:id="rId58"/>
    <p:sldId id="461" r:id="rId59"/>
    <p:sldId id="462" r:id="rId60"/>
    <p:sldId id="454" r:id="rId61"/>
    <p:sldId id="455" r:id="rId62"/>
    <p:sldId id="456" r:id="rId63"/>
    <p:sldId id="269" r:id="rId64"/>
    <p:sldId id="270" r:id="rId65"/>
    <p:sldId id="424" r:id="rId66"/>
    <p:sldId id="407" r:id="rId67"/>
    <p:sldId id="271" r:id="rId68"/>
    <p:sldId id="468" r:id="rId69"/>
    <p:sldId id="457" r:id="rId70"/>
    <p:sldId id="272" r:id="rId71"/>
    <p:sldId id="389" r:id="rId72"/>
    <p:sldId id="273" r:id="rId73"/>
    <p:sldId id="274" r:id="rId74"/>
    <p:sldId id="275" r:id="rId75"/>
    <p:sldId id="276" r:id="rId76"/>
    <p:sldId id="435" r:id="rId77"/>
    <p:sldId id="438" r:id="rId78"/>
    <p:sldId id="436" r:id="rId79"/>
    <p:sldId id="437" r:id="rId80"/>
    <p:sldId id="433" r:id="rId81"/>
    <p:sldId id="434" r:id="rId82"/>
    <p:sldId id="440" r:id="rId83"/>
    <p:sldId id="441" r:id="rId84"/>
    <p:sldId id="442" r:id="rId85"/>
    <p:sldId id="432" r:id="rId86"/>
    <p:sldId id="277" r:id="rId87"/>
    <p:sldId id="359" r:id="rId88"/>
    <p:sldId id="278" r:id="rId89"/>
    <p:sldId id="279" r:id="rId90"/>
    <p:sldId id="280" r:id="rId91"/>
    <p:sldId id="281" r:id="rId92"/>
    <p:sldId id="282" r:id="rId93"/>
    <p:sldId id="390" r:id="rId94"/>
    <p:sldId id="391" r:id="rId95"/>
    <p:sldId id="392" r:id="rId96"/>
    <p:sldId id="393" r:id="rId97"/>
    <p:sldId id="394" r:id="rId98"/>
    <p:sldId id="395" r:id="rId99"/>
    <p:sldId id="396" r:id="rId100"/>
    <p:sldId id="283" r:id="rId101"/>
    <p:sldId id="284" r:id="rId102"/>
    <p:sldId id="285" r:id="rId103"/>
    <p:sldId id="286" r:id="rId104"/>
    <p:sldId id="402" r:id="rId105"/>
    <p:sldId id="397" r:id="rId106"/>
    <p:sldId id="398" r:id="rId107"/>
    <p:sldId id="399" r:id="rId108"/>
    <p:sldId id="400" r:id="rId109"/>
    <p:sldId id="401" r:id="rId110"/>
    <p:sldId id="403" r:id="rId111"/>
    <p:sldId id="404" r:id="rId112"/>
    <p:sldId id="405" r:id="rId113"/>
    <p:sldId id="288" r:id="rId114"/>
    <p:sldId id="289" r:id="rId115"/>
    <p:sldId id="290" r:id="rId116"/>
    <p:sldId id="291" r:id="rId117"/>
    <p:sldId id="292" r:id="rId118"/>
    <p:sldId id="293" r:id="rId119"/>
    <p:sldId id="294" r:id="rId120"/>
    <p:sldId id="295" r:id="rId121"/>
    <p:sldId id="296" r:id="rId122"/>
    <p:sldId id="297" r:id="rId123"/>
    <p:sldId id="298" r:id="rId124"/>
    <p:sldId id="469" r:id="rId125"/>
    <p:sldId id="472" r:id="rId126"/>
    <p:sldId id="470" r:id="rId127"/>
    <p:sldId id="473" r:id="rId128"/>
    <p:sldId id="302" r:id="rId129"/>
    <p:sldId id="303" r:id="rId130"/>
    <p:sldId id="386" r:id="rId13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856" autoAdjust="0"/>
  </p:normalViewPr>
  <p:slideViewPr>
    <p:cSldViewPr>
      <p:cViewPr>
        <p:scale>
          <a:sx n="90" d="100"/>
          <a:sy n="90" d="100"/>
        </p:scale>
        <p:origin x="-732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13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7DB6E-1994-43B7-8150-DAE74B1B56A8}" type="datetimeFigureOut">
              <a:rPr lang="th-TH" smtClean="0"/>
              <a:t>30/10/62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85DF1-0980-40BF-95F7-BF1A924405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875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F46AB-F2EF-450E-B9B4-A1BF9F418321}" type="slidenum">
              <a:rPr lang="th-TH" smtClean="0"/>
              <a:t>1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32169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มนมุมสี่เหลี่ยมผืนผ้าด้านทแยงมุม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21CDB96-3F16-46CA-91A9-DD071146D5B1}" type="datetimeFigureOut">
              <a:rPr lang="th-TH" smtClean="0"/>
              <a:t>30/10/62</a:t>
            </a:fld>
            <a:endParaRPr lang="th-TH"/>
          </a:p>
        </p:txBody>
      </p:sp>
      <p:sp>
        <p:nvSpPr>
          <p:cNvPr id="11" name="ตัวแทนหมายเลขภาพนิ่ง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CEE57A8-05C3-4C88-8EFA-006DE1587E52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ตัวแทนท้ายกระดา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CDB96-3F16-46CA-91A9-DD071146D5B1}" type="datetimeFigureOut">
              <a:rPr lang="th-TH" smtClean="0"/>
              <a:t>30/10/62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E57A8-05C3-4C88-8EFA-006DE1587E5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CDB96-3F16-46CA-91A9-DD071146D5B1}" type="datetimeFigureOut">
              <a:rPr lang="th-TH" smtClean="0"/>
              <a:t>30/10/62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E57A8-05C3-4C88-8EFA-006DE1587E5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CDB96-3F16-46CA-91A9-DD071146D5B1}" type="datetimeFigureOut">
              <a:rPr lang="th-TH" smtClean="0"/>
              <a:t>30/10/62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E57A8-05C3-4C88-8EFA-006DE1587E5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แทนวันที่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21CDB96-3F16-46CA-91A9-DD071146D5B1}" type="datetimeFigureOut">
              <a:rPr lang="th-TH" smtClean="0"/>
              <a:t>30/10/62</a:t>
            </a:fld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CEE57A8-05C3-4C88-8EFA-006DE1587E52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CDB96-3F16-46CA-91A9-DD071146D5B1}" type="datetimeFigureOut">
              <a:rPr lang="th-TH" smtClean="0"/>
              <a:t>30/10/62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CEE57A8-05C3-4C88-8EFA-006DE1587E52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ผืนผ้า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CDB96-3F16-46CA-91A9-DD071146D5B1}" type="datetimeFigureOut">
              <a:rPr lang="th-TH" smtClean="0"/>
              <a:t>30/10/62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CEE57A8-05C3-4C88-8EFA-006DE1587E5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CDB96-3F16-46CA-91A9-DD071146D5B1}" type="datetimeFigureOut">
              <a:rPr lang="th-TH" smtClean="0"/>
              <a:t>30/10/62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E57A8-05C3-4C88-8EFA-006DE1587E52}" type="slidenum">
              <a:rPr lang="th-TH" smtClean="0"/>
              <a:t>‹#›</a:t>
            </a:fld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1CDB96-3F16-46CA-91A9-DD071146D5B1}" type="datetimeFigureOut">
              <a:rPr lang="th-TH" smtClean="0"/>
              <a:t>30/10/62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EE57A8-05C3-4C88-8EFA-006DE1587E5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9" name="ตัวแทนวันที่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21CDB96-3F16-46CA-91A9-DD071146D5B1}" type="datetimeFigureOut">
              <a:rPr lang="th-TH" smtClean="0"/>
              <a:t>30/10/62</a:t>
            </a:fld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CEE57A8-05C3-4C88-8EFA-006DE1587E52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แทนท้ายกระดา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3" name="ตัวแทนรูปภาพ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h-TH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คลิกไอคอนเพื่อเพิ่มรูปภาพ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ตัวแทนวันที่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21CDB96-3F16-46CA-91A9-DD071146D5B1}" type="datetimeFigureOut">
              <a:rPr lang="th-TH" smtClean="0"/>
              <a:t>30/10/62</a:t>
            </a:fld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CEE57A8-05C3-4C88-8EFA-006DE1587E52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มนมุมสี่เหลี่ยมผืนผ้าด้านทแยงมุม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21CDB96-3F16-46CA-91A9-DD071146D5B1}" type="datetimeFigureOut">
              <a:rPr lang="th-TH" smtClean="0"/>
              <a:t>30/10/62</a:t>
            </a:fld>
            <a:endParaRPr lang="th-TH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CEE57A8-05C3-4C88-8EFA-006DE1587E52}" type="slidenum">
              <a:rPr lang="th-TH" smtClean="0"/>
              <a:t>‹#›</a:t>
            </a:fld>
            <a:endParaRPr lang="th-TH"/>
          </a:p>
        </p:txBody>
      </p:sp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928992" cy="5599009"/>
          </a:xfrm>
          <a:prstGeom prst="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06" y="5610200"/>
            <a:ext cx="9144000" cy="1247800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06" y="5610200"/>
            <a:ext cx="9257482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สี่เหลี่ยมผืนผ้า 1"/>
          <p:cNvSpPr/>
          <p:nvPr/>
        </p:nvSpPr>
        <p:spPr>
          <a:xfrm>
            <a:off x="395536" y="908721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หลักเกณฑ์การออกคำสั่งทางปกครอง</a:t>
            </a:r>
            <a:b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ข้อสังเกต และประเด็นปัญหาน่าสนใจ</a:t>
            </a:r>
            <a:endParaRPr lang="th-TH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053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ข้อสังเกต</a:t>
            </a:r>
            <a:endParaRPr lang="th-TH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46236"/>
            <a:ext cx="8435280" cy="4807099"/>
          </a:xfrm>
        </p:spPr>
        <p:txBody>
          <a:bodyPr>
            <a:normAutofit fontScale="77500" lnSpcReduction="20000"/>
          </a:bodyPr>
          <a:lstStyle/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แม้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เป็นเจ้าหน้าที่ แต่หากการกระทำอันเป็นเหตุส่วนตัว ที่ไม่เกี่ยวข้องกับการใช้อำนาจ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ตามกฎหมาย ไม่ใช่เป็นการกระทำทางปกครองในฐานะเจ้าหน้าที่ของรัฐที่ใช้อำนาจตามกฎหมาย เช่น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กลั่นแกล้ง การพูดจาเหยียดหยาม 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(คำสั่งศาลปกครองสูงสุด ที่ 683/2547)</a:t>
            </a: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ดำเนินการเกี่ยวกับกิจการทางศาสนา เช่น เจ้าคณะตำบลสั่งห้ามพระภิกษุไม่ให้ปฏิบัติกิจทางศาสนาที่เกี่ยวข้องกับฆราวาส 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(คำสั่งศาลปกครองสูงสุดที่ 1/2545)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 คณะกรรมการอิสลามประจำจังหวัดฉะเชิงเทรา (ผู้ถูกฟ้องคดี) มีคำสั่งให้ผู้ฟ้องคดีพ้นจากตำแหน่งอิหม่ามประจำมัสยิดมิใช่เป็นการดำเนินกิจการทางปกครอง ในฐานะเจ้าหน้าที่ของรัฐที่ใช้อำนาจตามกฎหมาย มิใช่การปฏิบัติราชการทางปกครอง 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(คำสั่งศาลปกครองสูงสุดที่ 803/2547)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กระทำบางอย่าง แม้กฎหมายจะให้อำนาจไว้ ก็ไม่ถือว่าเป็นการใช้อำนาจทาง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ปกครอง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เช่น การจับกุมผู้กระทำความผิดโดยเจ้าพนักงานตำรวจ </a:t>
            </a:r>
            <a:r>
              <a:rPr lang="th-TH" i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(</a:t>
            </a:r>
            <a:r>
              <a:rPr lang="th-TH" i="1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คําสั่ง</a:t>
            </a:r>
            <a:r>
              <a:rPr lang="th-TH" i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ศาลปกครองสูงสุด</a:t>
            </a:r>
            <a:r>
              <a:rPr lang="th-TH" i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</a:t>
            </a:r>
            <a:r>
              <a:rPr lang="th-TH" i="1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คผ</a:t>
            </a:r>
            <a:r>
              <a:rPr lang="th-TH" i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. 83/2560)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พนักงานอัยการมีคำสั่งไม่ฟ้องผู้ต้องหา เป็น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การใช้อำนาจกระทำตามประมวลกฎหมายวิธีพิจารณาความอาญา </a:t>
            </a:r>
            <a:r>
              <a:rPr lang="th-TH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“มิใช่”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การใช้อำนาจทางปกครอง 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(คำสั่งศาลปกครองสูงสุดที่ 34/2544)</a:t>
            </a:r>
          </a:p>
          <a:p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856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ผลของคำสั่งทางปกครอง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คำสั่งทางปกครองให้มีผลใช้ยันบุคคลตั้งแต่ขณะที่ผู้นั้นได้รับแจ้ง และย่อมมีผลตราบเท่าที่ยังไม่มีการเพิกถอน หรือสิ้นผลลงโดยเงื่อนเวลา  หรือโดยเหตุอื่น (มาตรา 42)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1. ได้รับรู้ทางเสียงและแสงขณะกระทำการ เช่น สัญญาณไฟจราจร สัญญาณเตือนภัย ฯลฯ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2. ได้รับแจ้งเป็นวาจาขณะกระทำการ  เช่น คำสั่งของเจ้าพนักงานจราจร คำสั่งด้วยวาจาของเจ้าหน้าที่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4197930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5184576"/>
          </a:xfrm>
        </p:spPr>
        <p:txBody>
          <a:bodyPr>
            <a:normAutofit fontScale="85000" lnSpcReduction="1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3. ได้รับแจ้งเป็นหนังสือ ซึ่งมีหลักเกณฑ์สำคัญ ดังนี้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(1) การส่งให้แก่ผู้รับแจ้งโดยตรงจะมีผลทันทีเมื่อผู้รับคำสั่งได้รับทราบคำสั่งดังกล่าวด้วยตนเองหรือเมื่อคำสั่งนั้นไปถึงภูมิลำเนาของผู้รับแม้ว่าจะเปิดอ่านภายหลัง (มาตรา 69 วรรคสอง)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(2) ประกาศ ณ ที่ทำการของเจ้าหน้าที่และที่ว่าการอำเภอ ใช้ได้ในกรณีที่คำสั่งทางปกครองในเรื่องนั้นมีผู้รับคำสั่งในเรื่องเดียวกันเกิน 50 คนขึ้นไป การแจ้งจะมีผลสมบูรณ์เมื่อล่วงพ้นระยะเวลา 15 วันนับแต่วันที่ประกาศ (มาตรา 72)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(3) การประกาศทางหนังสือพิมพ์ ใช้ได้ในกรณีเกี่ยวข้องกับผู้รับคำสั่งในเรื่องเดียวกันเกินกว่า 100 คน โดยที่ไม่รู้ตัวและภูมิลำเนาว่าผู้รับคำสั่งเป็นใคร จะมีผลเมื่อพ้น 15 วันนับแต่วันประกาศในหนังสือพิมพ์ซึ่งแพร่หลายในท้องถิ่นนั้น (มาตรา 73)</a:t>
            </a:r>
          </a:p>
          <a:p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ไม่ต้องคำนึงว่าผู้รับคำสั่งจะต้องทราบเนื้อหาของคำสั่งหรือไม่ เพื่อป้องกันข้ออ้างหลีกเลี่ยง ว่าไม่อยู่ ไม่ใช่ผู้รับคำสั่ง หรือไม่ยอมเปิดอ่านคำสั่ง</a:t>
            </a:r>
          </a:p>
          <a:p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th-TH" dirty="0"/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ผลของคำสั่งทางปกครอง</a:t>
            </a:r>
          </a:p>
        </p:txBody>
      </p:sp>
    </p:spTree>
    <p:extLst>
      <p:ext uri="{BB962C8B-B14F-4D97-AF65-F5344CB8AC3E}">
        <p14:creationId xmlns:p14="http://schemas.microsoft.com/office/powerpoint/2010/main" val="250920522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การอุทธรณ์คำสั่ง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1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เป็นขั้นตอนหลังจากที่มีการออกคำสั่งทางปกครองเพื่อให้มีผลเป็นการเพิกถอน หรือแก้ไขเปลี่ยนแปลงคำสั่งทางปกครองดังกล่าว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การอุทธรณ์เป็นมาตรการเยียวยาทางปกครอง ซึ่งให้สิทธิประชาชนในการโต้แย้งคำสั่งที่ตนไม่เห็นด้วย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ณะเดียวกันก็เปิดโอกาสให้ฝ่ายปกครองมีโอกาสตรวจสอบคำสั่งที่เจ้าหน้าที่ได้ทำไปแล้วว่าเป็นคำสั่งทางปกครองที่ผิดพลาดหรือไม่ ชอบด้วยกฎหมายหรือไม่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หากฝ่ายปกครองเห็นว่าเจ้าหน้าที่ทำคำสั่งทางปกครองไปโดยไม่ชอบด้วยกฎหมายหรือไม่สมเหตุสมผล ก็มีกระบวนการแก้ไขเปลี่ยนแปลงและเยียวยาความเสียหายได้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891739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ผู้ที่มีสิทธิอุทธรณ์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คู่กรณีที่ได้เข้ามาในกระบวนการพิจารณาทางปกครองทุกคนย่อมมีสิทธิอุทธรณ์คำสั่งทางปกครองได้  หากเห็นว่าสิทธิของตนถูกกระทบกระเทือนหรืออาจถูกกระทบกระเทือนโดยมิอาจหลีกเลี่ยงได้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ผู้ที่ยื่นคำขอ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ผู้คัดค้านคำขอ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ผู้อยู่ในบังคับหรือจะอยู่ในบังคับของคำสั่งทางปกครอง และ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ผู้ที่ได้เข้ามาในกระบวนพิจารณาทางปกครองอื่น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ๆ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5474333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28C75BE4-6642-487B-B283-AF9BFF591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การอุทธรณ์โต้แย้งคำสั่งทางปกครอง  ให้ยื่นต่อเจ้าหน้าที่ผู้ทำคำสั่งทางปกครอง หรือต่อบุคคลที่กฎหมายบัญญัติไว้เป็นการเฉพาะ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แต่ถ้าคำสั่งทางปกครองเป็นคำสั่งของรัฐมนตรี หรือเป็นคำสั่งทางปกครองของคณะกรรมการ  ไม่ว่าจะจัดตั้งขึ้นตามกฎหมายหรือไม่  การโต้แย้งคำสั่งดังกล่าวจะต้องฟ้องคดีต่อศาลปกครอง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3537371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608A33DD-DABA-49D8-95A1-B9933CAD7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ประเด็นปัญหา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A1224CF3-2E94-494C-94EC-B6BA4FAEC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4327693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หาก</a:t>
            </a:r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เจ้าหน้าที่ชั้นต้นผู้ออกคำสั่งทางปกครอง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ไม่เห็นด้วยกับผลของ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คำวินิจฉัยอุทธรณ์ จะสามารถฟ้องคดีขอให้เพิกถอนคำวินิจฉัยอุทธรณ์ ได้หรือไม่ ?</a:t>
            </a:r>
          </a:p>
        </p:txBody>
      </p:sp>
    </p:spTree>
    <p:extLst>
      <p:ext uri="{BB962C8B-B14F-4D97-AF65-F5344CB8AC3E}">
        <p14:creationId xmlns:p14="http://schemas.microsoft.com/office/powerpoint/2010/main" val="265118745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681A31D3-93B4-4938-87BB-11B18BA26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คำสั่งศาลปกครองสูงสุดที่ </a:t>
            </a: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683</a:t>
            </a:r>
            <a:r>
              <a:rPr lang="th-TH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/</a:t>
            </a: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2558</a:t>
            </a:r>
            <a:endParaRPr lang="th-TH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45A0E05A-6BE3-474E-A879-2EED8AABC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13387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ผู้ประกอบกิจการฟาร์มสุกรได้ยื่นคำขอรับใบอนุญาตประกอบกิจการต่อ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 (</a:t>
            </a:r>
            <a:r>
              <a:rPr lang="th-TH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อบต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.)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แต่ผู้ฟ้องคดีมีคำสั่งไม่ออกใบอนุญาตให้เนื่องจากเห็นว่า หากมีการประกอบกิจการฟาร์มสุกรจะก่อให้เกิดผลกระทบต่อประชาชนในบริเวณใกล้เคียงอันเป็นเหตุรำคาญที่ไม่อาจแก้ไขได้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ผู้ประกอบกิจการจึงได้ยื่นอุทธรณ์คำสั่งดังกล่าวต่อ</a:t>
            </a:r>
            <a:r>
              <a:rPr lang="th-TH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ผู้ถูกฟ้องคดี (รัฐมนตรีว่าการกระทรวงสาธารณสุข)</a:t>
            </a:r>
            <a:r>
              <a:rPr lang="th-TH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ซึ่งผู้ถูกฟ้องคดีได้วินิจฉัยให้เพิกถอนคำสั่งของผู้ฟ้องคดี แต่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ไม่เห็นด้วยกับคำวินิจฉัยอุทธรณ์ที่สั่งให้เพิกถอนคำสั่งของผู้ฟ้องคดี จึงฟ้องคดีต่อศาลปกครองขอให้เพิกถอนคำวินิจฉัยอุทธรณ์ของผู้ถูกฟ้องคดี</a:t>
            </a:r>
          </a:p>
        </p:txBody>
      </p:sp>
    </p:spTree>
    <p:extLst>
      <p:ext uri="{BB962C8B-B14F-4D97-AF65-F5344CB8AC3E}">
        <p14:creationId xmlns:p14="http://schemas.microsoft.com/office/powerpoint/2010/main" val="254230204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55A4D2E1-1D82-498E-A98E-E0E95FE15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ศาลปกครองสูงสุดวินิจฉัยว่า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การพิจารณาออกใบอนุญาตประกอบกิจการฟาร์มสุกรนั้น พ.ร.บ.การสาธารณสุข พ.ศ. 2535 ให้อำนาจ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แก่</a:t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ฟ้องคดีซึ่งเป็นเจ้าพนักงานท้องถิ่นในการพิจารณาคำขอและออกคำสั่งออกใบอนุญาตหรือไม่อนุญาตประกอบกิจการ และเมื่อผู้ฟ้องคดีพิจารณาแล้วหากผู้ประกอบกิจการซึ่งยื่นคำขอไม่พอใจคำสั่งของ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ผู้ฟ้องคดีก็สามารถอุทธรณ์ต่อผู้ถูกฟ้องคดีได้ 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จึงเป็นเจ้าหน้าที่ชั้นต้นในการออกคำสั่งเท่านั้น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ส่วน</a:t>
            </a:r>
            <a:r>
              <a:rPr lang="th-TH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ผู้ถูกฟ้องคดี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ผู้มีอำนาจพิจารณาอุทธรณ์คำสั่งของผู้ฟ้องคดีตามที่พระราชบัญญัติดังกล่าวกำหนดอำนาจหน้าที่ไว้</a:t>
            </a:r>
          </a:p>
        </p:txBody>
      </p:sp>
    </p:spTree>
    <p:extLst>
      <p:ext uri="{BB962C8B-B14F-4D97-AF65-F5344CB8AC3E}">
        <p14:creationId xmlns:p14="http://schemas.microsoft.com/office/powerpoint/2010/main" val="287369921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11B4D1C7-186F-4A3B-92C7-5474447DD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การที่ผู้ถูกฟ้องคดีได้วินิจฉัยอุทธรณ์และมีคำสั่งให้เพิกถอนคำสั่งของ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 แม้ผู้ฟ้องคดีจะไม่เห็นด้วยแต่ในฐานะเจ้าหน้าที่ชั้นต้นในการออกคำสั่งดังกล่าวก็มีหน้าที่ต้องปฏิบัติตามคำวินิจฉัยและคำสั่งของ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ถูกฟ้องคดีซึ่งเป็นผู้มีอำนาจพิจารณาอุทธรณ์ตามกระบวนการพิจารณาเกี่ยวกับการอุทธรณ์โต้แย้งคำสั่งทางปกครองตามที่กฎหมายได้กำหนดไว้ อันเป็นการควบคุมตรวจสอบคำสั่งทางปกครองที่ออกโดยเจ้าหน้าที่ชั้นต้น โดยเจ้าหน้าที่ผู้มีอำนาจพิจารณาอุทธรณ์ตามกระบวนการอุทธรณ์โต้แย้งคำสั่งทางปกครองที่กฎหมายบัญญัติไว้ โดยถือเป็นส่วนหนึ่งของกระบวนการออกคำสั่งทางปกครองในเรื่องนั้นทั้งเรื่อง</a:t>
            </a:r>
          </a:p>
        </p:txBody>
      </p:sp>
    </p:spTree>
    <p:extLst>
      <p:ext uri="{BB962C8B-B14F-4D97-AF65-F5344CB8AC3E}">
        <p14:creationId xmlns:p14="http://schemas.microsoft.com/office/powerpoint/2010/main" val="293555490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F66CD7B9-19A4-4102-89AC-D5C1C9F5E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925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จ้าหน้าที่ผู้ออกคำสั่งทางปกครองเป็นผู้ได้รับความเดือดร้อนเสียหายที่จะทำให้เป็นผู้มีสิทธิฟ้องคดีต่อศาลปกครอง หรือไม่ ?</a:t>
            </a:r>
          </a:p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ศาลปกครองสูงสุดวินิจฉัยว่า 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โดยนิตินัยผู้ฟ้องคดีไม่ใช่ผู้ได้รับความเดือดร้อนหรือเสียหายหรืออาจจะเดือดร้อนหรือเสียหายโดยมิอาจเลี่ยงได้จากคำวินิจฉัยอุทธรณ์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และการที่อ้างว่า หากมีการออกใบอนุญาตประกอบกิจการจะก่อให้เกิดเหตุรำคาญที่ไม่อาจแก้ไขได้นั้น กรณีดังกล่าวเป็นเหตุในอนาคตซึ่งไม่แน่นอนและไม่อาจคาดหมายได้ว่า หากมีการออกใบอนุญาตให้ประกอบกิจการฟาร์มสุกรจะเกิดเหตุรำคาญหรือไม่ และหากเกิดเหตุรำคาญจะสามารถแก้ไขได้หรือไม่ กรณีจึงเป็นเหตุในอนาคตที่ยังไม่เกิดขึ้น ผู้ฟ้องคดีจึงไม่ใช่ผู้เดือดร้อนเสียหายแต่อย่างใด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11056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2. เป็นการใช้อำนาจรัฐ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การออกคำสั่งทางปกครอง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จะต้องเป็น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การใช้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อำนาจ</a:t>
            </a:r>
            <a:r>
              <a:rPr lang="en-US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b="1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“</a:t>
            </a:r>
            <a:r>
              <a:rPr lang="th-TH" b="1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ทางปกครองของรัฐ</a:t>
            </a:r>
            <a:r>
              <a:rPr lang="en-US" b="1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” </a:t>
            </a:r>
            <a:r>
              <a:rPr lang="th-TH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ฝ่ายเดียวแก่เอกชน โดยเอกชนมิต้องให้ความยินยอม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ไม่ใช่อำนาจในทางนิติบัญญัติ เช่น การอนุมัติพระราชกำหนด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ไม่ใช่อำนาจทางรัฐบาล เช่น การทูต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ไม่ใช่อำนาจในทางตุลาการ ในการตัดสินคดี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ไม่ใช่อำนาจตามกฎหมายอื่น เช่น การดำเนินการตาม ป.วิ.อาญา หรือ พ.ร.บ.ประกอบรัฐธรรมนูญ เช่น อำนาจการไต่สวน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ชี้มูล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และมีมติของคณะกรรมการ ป.ป.ช.</a:t>
            </a:r>
          </a:p>
          <a:p>
            <a:endParaRPr lang="th-TH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th-TH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4391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FD910803-87B5-4A16-9C1D-4291A957B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ดังนั้น ผู้ฟ้องคดีซึ่งเป็นเจ้าหน้าที่ชั้นต้นที่ออกคำสั่งทางปกครองจึงไม่ใช่ผู้มีสิทธิฟ้องเพิกถอนคำวินิจฉัยอุทธรณ์ที่กลับ แก้ หรือเพิกถอนคำสั่งทางปกครองของตน และไม่ใช่ผู้ได้รับความเดือดร้อนหรือเสียหายอันจะมีสิทธิฟ้องคดีต่อศาลปกครองตามมาตรา 42 แห่งพระราชบัญญัติจัดตั้งศาลปกครองและวิธีพิจารณาคดีปกครอง พ.ศ. 2542 ศาลปกครองจึงมีคำสั่งไม่รับคำฟ้องไว้พิจารณา</a:t>
            </a:r>
          </a:p>
        </p:txBody>
      </p:sp>
    </p:spTree>
    <p:extLst>
      <p:ext uri="{BB962C8B-B14F-4D97-AF65-F5344CB8AC3E}">
        <p14:creationId xmlns:p14="http://schemas.microsoft.com/office/powerpoint/2010/main" val="355891014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1BA02574-A261-4EDB-BEC6-530D15221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คำสั่งศาลปกครองสูงสุดที่ 686/2548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91E03B3D-C5E2-48D8-A6FA-C98D25ABB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รถไฟแห่งประเทศไทยมีคำสั่งไม่เปิดเผยข้อมูลข่าวสารเกี่ยวกับการประกวดราคาให้เอกชนทราบแต่คณะกรรมการวินิจฉัยการเปิดเผยข้อมูลข่าวสารซึ่งเป็นผู้มีอำนาจพิจารณาอุทธรณ์ตาม พ.ร.บ.ข้อมูลข่าวสารของราชการ พ.ศ. 2540 ได้มีคำวินิจฉัยอุทธรณ์โดยให้เปิดเผยข้อมูลดังกล่าวได้ การรถไฟแห่งประเทศไทยจึงได้ฟ้องคดีต่อศาลปกครอง </a:t>
            </a:r>
          </a:p>
        </p:txBody>
      </p:sp>
    </p:spTree>
    <p:extLst>
      <p:ext uri="{BB962C8B-B14F-4D97-AF65-F5344CB8AC3E}">
        <p14:creationId xmlns:p14="http://schemas.microsoft.com/office/powerpoint/2010/main" val="174829905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5CE9414F-83FE-4074-9F1B-44E7516FC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ศาลปกครองสูงสุดวินิจฉัยว่า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การรถไฟแห่งประเทศไทยไม่ใช่ผู้ได้รับความเดือดร้อนเสียหายที่จะมีสิทธิฟ้องคดีต่อศาลปกครอง เนื่องจากคำวินิจฉัยอุทธรณ์เป็นการควบคุมตรวจสอบการใช้ดุลพินิจของเจ้าหน้าที่ของรัฐ โดยองค์กรที่มีอำนาจหน้าที่ตามที่กฎหมายบัญญัติไว้เป็นการเฉพาะ ผลของคำวินิจฉัยจึงย่อมเป็นที่สุดและผูกพันที่จะต้องปฏิบัติตาม ซึ่งหากให้มีการใช้สิทธิฟ้องคดีเพื่อเพิกถอน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คำวินิจฉัยอุทธรณ์ได้ย่อมเป็นการขัดต่อหลักการควบคุมตรวจสอบภายในฝ่ายบริหารได้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9262764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กำหนดเวลาอุทธรณ์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ะยะเวลาอุทธรณ์ย่อมเป็นไปตามที่กฎหมายเฉพาะกำหนดไว้ในกรณีที่กฎหมายเฉพาะไม่กำหนดระยะเวลาการอุทธรณ์ไว้ คู่กรณีจะต้องอุทธรณ์ภายใน 15 วัน  นับแต่วันที่ตนได้รับแจ้งคำสั่งนั้น (มาตรา 44 วรรคหนึ่ง)</a:t>
            </a:r>
          </a:p>
          <a:p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0318186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รูปแบบของคำอุทธรณ์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การอุทธรณ์จะต้องทำเป็นหนังสือโดยมีเนื้อหาสาระทั้งในข้อเท็จจริง  ข้อกฎหมายที่อ้างอิงประกอบ และระบุข้อโต้แย้งหรือข้อที่ไม่เห็นด้วยกับคำสั่งทางปกครองไว้ให้ชัดเจน  (มาตรา 44 วรรคสอง)</a:t>
            </a:r>
          </a:p>
          <a:p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8325656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การพิจารณาอุทธรณ์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เจ้าหน้าที่จะต้องพิจารณาทบทวนคำสั่งทางปกครอง ไม่ว่าจะเป็นปัญหาข้อเท็จจริง ข้อกฎหมาย หรือความเหมาะสมของคำสั่งทางปกครอง (มาตรา 46) 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ทั้งนี้ จะต้องพิจารณาคำอุทธรณ์ และแจ้งให้ผู้อุทธรณ์ทราบโดยไม่ชักช้า แต่ต้องไม่เกิน 30 วัน นับแต่วันได้รับอุทธรณ์ (มาตรา 45)</a:t>
            </a:r>
          </a:p>
          <a:p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0443934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ผลของการพิจารณาอุทธรณ์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จ้าหน้าที่ซึ่งพิจารณาอุทธรณ์อาจมีคำสั่งเพิกถอนคำสั่งเดิมหรือเปลี่ยนแปลงคำสั่งนั้นไปในทางใดก็ได้ ไม่ว่าจะเป็นการเพิ่มภาระ หรือลดภาระ หรือใช้ดุลพินิจในความเหมาะสมของคำสั่งทางปกครองได้ (มาตรา 46)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3221930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การเพิกถอนคำสั่งทางปกครอง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คำสั่งทางปกครองที่ออกโดยไม่ชอบด้วยกฎหมาย เจ้าหน้าที่มีดุลพินิจที่จะเพิกถอนคำสั่งนั้นได้เสมอ พระราชบัญญัตินี้ได้บัญญัติหลักเกณฑ์การเพิกถอนคำสั่งทางปกครองไว้ ดังนี้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ก. ผู้มีอำนาจเพิกถอนคำสั่ง  การพิจารณาเพิกถอนคำสั่ง เป็นอำนาจหน้าที่ของเจ้าหน้าที่ที่ออกคำสั่งหรือผู้บังคับบัญชาของเจ้าหน้าที่ผู้นั้น (มาตรา 49 วรรคหนึ่ง)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8781958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ข.ระยะเวลาในการเพิกถอนคำสั่ง  การเพิกถอนจะกระทำเมื่อใดก็ได้ แม้จะพ้นกำหนดระยะเวลาการอุทธรณ์หรือมีการฟ้องร้องเป็นคดีความต่อศาลแล้วก็ตาม และเจ้าหน้าที่สามารถเพิกถอนได้เองโด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ยไม่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ต้องมีผู้ใดร้องขอ เพราะเป็นดุลพินิจของเจ้าหน้าที่ (มาตรา 49 วรรคหนึ่ง)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4636185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925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ค. การเพิกถอนคำสั่งทางปกครองที่มีลักษณะเป็นการให้ประโยชน์  เจ้าหน้าที่จะต้องเพิกถอนคำสั่งดังกล่าวภายใน 90 วัน นับแต่ได้รู้ถึงเหตุที่จะเพิกถอนคำสั่งดังกล่าว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แต่ถ้าเป็นคำสั่ง ที่ไม่ชอบด้วยกฎหมาย เพราะได้ทำขึ้นโดยแสดงข้อความอันเป็นเท็จหรือมีการปกปิดข้อเท็จจริง หรือเกิดจากการข่มขู่ หรือจูงใจโดยมิชอบ เจ้าหน้าที่หรือผู้บังคับบัญชาของเจ้าหน้าที่สามารถเพิกถอนคำสั่งดังกล่าวได้โดยไม่จำกัดระยะเวลา (มาตรา 49 วรรคสอง)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เจ้าหน้าที่สามารถเพิกถอนได้ทั้งหมดหรือแต่บางส่วน และจะเพิกถอนโดยให้มีผลย้อนหลังหรือมีผลไปในอนาคตในขณะเวลาใดเวลาหนึ่ง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ก็ได้ (มาตรา 50)</a:t>
            </a:r>
          </a:p>
          <a:p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59985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14CCCA9F-3D40-45AD-8597-240C12CA4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คำสั่งศาลปกครองสูงสุดที่ อ.911/2556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D5A8956C-56FC-4A05-B6F4-D35BF87F3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1"/>
            <a:ext cx="8229600" cy="4255685"/>
          </a:xfrm>
        </p:spPr>
        <p:txBody>
          <a:bodyPr>
            <a:normAutofit/>
          </a:bodyPr>
          <a:lstStyle/>
          <a:p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มติของคณะกรรมการ ป.ป.ช.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dirty="0">
                <a:solidFill>
                  <a:srgbClr val="00B0F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ยังไม่เป็นคำสั่งทางปกครอง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แต่เป็นขั้นตอนในการเตรียมการที่ผู้ถูกฟ้องคดี (ผู้บังคับบัญชา) จะมีคำสั่งลงโทษทางวินัยอย่างร้ายแรงแก่ผู้ฟ้องคดีอันเป็นคำสั่งทางปกครองที่มีผลกระทบต่อสถานภาพของสิทธิหน้าที่ของผู้ฟ้องคดีโดยตรง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ฟ้องคดีไม่ใช่ผู้ที่ได้รับความเดือดร้อนหรือเสียหายจากมติดังกล่าวของ ป.ป.ช. จึงไม่มีสิทธิฟ้องคดีต่อศาลเพื่อขอให้เพิกถอนมติดังกล่าวตามมาตรา 42 วรรคหนึ่ง แห่ง พ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บ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จัดตั้งศาลปกครองฯ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333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ง. ผลจากการเพิกถอนคำสั่ง  ในกรณีที่การเพิกถอนคำสั่งที่เป็นการให้ประโยชน์แก่ผู้รับคำสั่งทางปกครอง ฝ่ายปกครองจะต้องพิจารณาจ่ายค่าทดแทนความเสียหายตามที่กฎหมายกำหนด (มาตรา 52)  ทั้งนี้ จะต้องคำนึงถึงประโยชน์และความสุจริตของผู้รับประโยชน์จากคำสั่งนั้นด้วย  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กรณีที่ผู้รับคำสั่งได้รับความเสียหายจากการเพิกถอนคำสั่งผู้รับคำสั่งย่อมมีสิทธิร้องขอต่อหน่วยงานของรัฐให้จ่ายค่าทดแทนความเสียหายได้ภายใน 180 วัน นับแต่วันได้รับแจ้งการเพิก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ถอน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2028279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การขอให้พิจารณาใหม่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การขอให้พิจารณาคำสั่งทางปกครองใหม่เป็นส่วนหนึ่งของกระบวนการเยียวยาภายในฝ่ายปกครองที่คู่กรณีผู้รับคำสั่งทางปกครองอาจร้องขอให้เจ้าหน้าที่พิจารณาจัดทำคำสั่งทางปกครองใหม่อีกครั้งหนึ่งไม่ว่าจะอยู่ในระยะเวลาอุทธรณ์หรือพ้นกำหนดการอุทธรณ์แล้วก็ตาม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การขอให้เจ้าหน้าที่พิจารณาจัดทำคำสั่งทางปกครองใหม่ต้องอยู่ในหลักเกณฑ์ ดังนี้ (มาตรา 54)</a:t>
            </a:r>
          </a:p>
        </p:txBody>
      </p:sp>
    </p:spTree>
    <p:extLst>
      <p:ext uri="{BB962C8B-B14F-4D97-AF65-F5344CB8AC3E}">
        <p14:creationId xmlns:p14="http://schemas.microsoft.com/office/powerpoint/2010/main" val="51702215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497363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- มีพยานหลักฐานใหม่อันอาจทำให้ข้อเท็จจริงที่ฟังยุติแล้วนั้นเปลี่ยนแปลงในสาระสำคัญ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- คู่กรณีที่แท้จริงมิได้มีส่วนร่วมในการพิจารณาจัดทำคำสั่งทางปกครอง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- เจ้าหน้าที่ที่ทำคำสั่งไม่มีอำนาจ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- ข้อเท็จจริงที่เปลี่ยนแปลงไปเป็นประโยชน์แก่คู่กรณี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- การยื่นคำขอให้พิจารณาใหม่ต้องกระทำภายใน 90 วัน นับแต่ผู้ขอได้รู้ถึงเหตุซึ่งอาจขอให้พิจารณาใหม่ได้ (มาตรา 54)</a:t>
            </a:r>
          </a:p>
          <a:p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7965567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มาตรการบังคับทางปกครอง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เป็นไปตาม </a:t>
            </a:r>
            <a:r>
              <a:rPr lang="th-TH" sz="3600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มาตรา 63/1 - มาตรา 63/25 แห่ง พ.ร.บ.วิธีปฏิบัติราชการทางปกครองฯ (ฉบับที่ 3) พ.ศ.2562 ประกาศในราชกิจจานุเบกษาเมื่อวันที่ 27 พฤษภาคม 2562 </a:t>
            </a:r>
          </a:p>
        </p:txBody>
      </p:sp>
    </p:spTree>
    <p:extLst>
      <p:ext uri="{BB962C8B-B14F-4D97-AF65-F5344CB8AC3E}">
        <p14:creationId xmlns:p14="http://schemas.microsoft.com/office/powerpoint/2010/main" val="354560698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ส่วนที่ 1 บททั่วไป</a:t>
            </a:r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46236"/>
            <a:ext cx="8579296" cy="4735091"/>
          </a:xfrm>
        </p:spPr>
        <p:txBody>
          <a:bodyPr>
            <a:normAutofit/>
          </a:bodyPr>
          <a:lstStyle/>
          <a:p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เป็นหลักเกณฑ์กลาง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ใช้เท่าที่จำเป็น + กระทบผู้อยู่ในบังคับน้อย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ที่สุด </a:t>
            </a:r>
            <a:r>
              <a:rPr lang="th-TH" sz="3600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(มาตรา 63/2)</a:t>
            </a:r>
            <a:endParaRPr lang="th-TH" sz="3600" dirty="0">
              <a:solidFill>
                <a:srgbClr val="FFFF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sz="3600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ไม่ใช้บังคับ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กับหน่วยงานของรัฐด้วยกัน </a:t>
            </a:r>
            <a:b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เว้นแต่ 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จะมีกฎหมายกำหนดไว้เป็นอย่างอื่น </a:t>
            </a:r>
            <a:r>
              <a:rPr lang="th-TH" sz="3600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(มาตรา 63/1)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ไม่ใช้กับกรณี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ที่หน่วยงานของรัฐได้ฟ้องคดีต่อศาล และศาล</a:t>
            </a:r>
            <a:b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ได้รับ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ฟ้องคดีไว้พิจารณา หรือได้มีคำ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พิพากษาแล้ว</a:t>
            </a:r>
          </a:p>
          <a:p>
            <a:r>
              <a:rPr lang="th-TH" sz="3600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เว้นแต่ 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มีการถอนฟ้อง หรือศาลจำหน่ายคดีเพราะเหตุอื่น </a:t>
            </a:r>
            <a:r>
              <a:rPr lang="th-TH" sz="3600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(มาตรา 63/6)</a:t>
            </a:r>
            <a:endParaRPr lang="th-TH" sz="3600" dirty="0">
              <a:solidFill>
                <a:srgbClr val="FFFF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3169297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การบังคับทางปกครอง</a:t>
            </a:r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46236"/>
            <a:ext cx="8507288" cy="5095131"/>
          </a:xfrm>
        </p:spPr>
        <p:txBody>
          <a:bodyPr>
            <a:normAutofit/>
          </a:bodyPr>
          <a:lstStyle/>
          <a:p>
            <a:r>
              <a:rPr lang="th-TH" sz="3600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กรณีบุคคลธรรมดา 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แม้ผู้อยู่ในบังคับตาย ก็ยังบังคับแก่ทายาทผู้รับมรดก ผจก.มรดก ได้  </a:t>
            </a:r>
          </a:p>
          <a:p>
            <a:r>
              <a:rPr lang="th-TH" sz="3600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กรณี</a:t>
            </a:r>
            <a:r>
              <a:rPr lang="th-TH" sz="3600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นิติบุคคล 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แม้สิ้นส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ภาพนิติบุคคล 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โอนกิจการ ควบรวมกิจการ ก็บังคับได้ </a:t>
            </a:r>
          </a:p>
          <a:p>
            <a:r>
              <a:rPr lang="th-TH" sz="3600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-ให้แจ้ง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ทายาท / ผจก.มรดก 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ผู้ชำระบัญชี / นิติบุคคลที่รับโอน/ควบรวมกิจการ</a:t>
            </a:r>
          </a:p>
          <a:p>
            <a:r>
              <a:rPr lang="th-TH" sz="3600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ทั้ง 2 กรณี 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– 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ให้ระยะเวลาอุทธรณ์เริ่มนับใหม่ตั้งแต่วันที่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ได้</a:t>
            </a:r>
            <a:b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รับแจ้ง </a:t>
            </a:r>
            <a:r>
              <a:rPr lang="th-TH" sz="3600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</a:t>
            </a:r>
            <a:r>
              <a:rPr lang="th-TH" sz="3600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มาตรา 63/4)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3960052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การบังคับทางปกครอง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46237"/>
            <a:ext cx="8507288" cy="4526280"/>
          </a:xfrm>
        </p:spPr>
        <p:txBody>
          <a:bodyPr/>
          <a:lstStyle/>
          <a:p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อุทธรณ์ใช้มาตรการบังคับทาง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ปกครอง ให้ใช้หลักเกณฑ์และวิธีการเดียวกับการอุทธรณ์คำสั่งทางปกครอง </a:t>
            </a:r>
            <a:b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(มาตรา63/5)</a:t>
            </a:r>
            <a:endParaRPr lang="th-TH" sz="3600" dirty="0">
              <a:solidFill>
                <a:srgbClr val="FFFF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การบังคับให้ชำระเงิน </a:t>
            </a:r>
            <a: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โดยเจ้าหน้าที่ของหน่วยงานรัฐ </a:t>
            </a:r>
            <a:r>
              <a:rPr lang="th-TH" dirty="0" err="1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จพง</a:t>
            </a:r>
            <a: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.บังคับทางปกครอง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กำหนดโดยกฎกระทรวง</a:t>
            </a: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ขั้นตอนและวิธีการการยึด อายัด ขายทอดตลาด ในกรณีที่กฎกระทรวงไม้ได้กำหนดไว้ ให้นำ ป.วิ.แพง มาใช้โดยอนุโลม </a:t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(มาตรา 63/7-14)</a:t>
            </a:r>
            <a:endParaRPr lang="th-TH" dirty="0">
              <a:solidFill>
                <a:srgbClr val="FFFF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6410022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การบังคับทางปกครอง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การบังคับโดย 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จพง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.บังคับคดี ให้หน่วยงานยื่นคำขอฝ่ายเดียวต่อศาลเพื่ออกหมายบังคับคดี</a:t>
            </a: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การบังคับที่กำหนดให้กระทำหรือละเว้นกระทำ (กรณีมีการฝ่าฝืน)</a:t>
            </a:r>
          </a:p>
          <a:p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จนท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.เข้าดำเนินการด้วยตนเองหรือมอบหมายผู้อื่นกระทำการแทน โดยผู้อยู่ในบังคับต้องชดใช้ค่าใช้จ่ายและเงินเพิ่มรายวัน ร้องละ 25 ต่อปีของค่าใช้จ่าย</a:t>
            </a: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ค่าปรับบังคับการ – ปรับ ผู้ฝ่าฝืนเป็นรายวัน ไม่เกิน 50,000 บาท ต่อวัน</a:t>
            </a:r>
          </a:p>
          <a:p>
            <a: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(มาตรา 63/20 -25)</a:t>
            </a:r>
            <a:endParaRPr lang="th-TH" dirty="0">
              <a:solidFill>
                <a:srgbClr val="FFFF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24833393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ระยะเวลาและอายุความ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fontScale="92500" lnSpcReduction="2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การนับอายุความในกฎหมายวิธีปฏิบัติราชการทางปกครอง โดย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หลัก</a:t>
            </a:r>
            <a:r>
              <a:rPr lang="th-TH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จะ</a:t>
            </a:r>
            <a:br>
              <a:rPr lang="th-TH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นับรวมวันแรกแห่งระยะนั้น เว้นแต่จะได้เริ่มการในวันนั้นหรือเจ้าหน้าที่กำหนดไว้เป็นการอื่นโดยเฉพาะ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การสิ้นสุดของระยะเวลา หากเป็นวันหยุดทำการงานของเจ้าหน้าที่ ให้นับวันหยุดนั้นเข้าไปด้วย หมายความว่า ถ้าครบกำหนดในวันนั้นแม้จะเป็นวันหยุดทำการ เจ้าหน้าที่จะต้องดำเนินการให้แล้วเสร็จ จะเลื่อนไปดำเนินการในวันเปิดทำการตามปกติไม่ได้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ต่ถ้าเป็นกรณีที่ประชาชนต้องกระทำการไม่ว่าจะเป็นระยะเวลาที่กำหนดโดยกฎหมายหรือโดยคำสั่งของเจ้าหน้าที่ ถ้าวันสุดท้ายเป็นวันหยุดทำการของเจ้าหน้าที่ก็ดีหรือวันหยุดตามประเพณีของผู้รับคำสั่งก็ดี ให้ถือว่าระยะเวลานั้นสิ้นสุดในวันทำการปกติถัดจากวันหยุดนั้น  ทั้งนี้ เว้นแต่กฎหมาย หรือ เจ้าหน้าที่ที่มีคำสั่งจะกำหนดเป็นอย่างอื่น (มาตรา 64)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0928624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fontScale="92500"/>
          </a:bodyPr>
          <a:lstStyle/>
          <a:p>
            <a:r>
              <a:rPr lang="th-TH" dirty="0"/>
              <a:t>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ส่วนการขอขยายระยะเวลาสามารถกระทำได้ โดยเจ้าหน้าที่ผู้พิจารณาจะพิจารณาขยายระยะเวลาก่อนหรือหลังระยะเวลาสิ้นสุดก็ได้ แต่ทั้งนี้ต้องยื่นคำขอภายใน 15 วัน นับแต่เหตุที่ไม่อาจกระทำได้สิ้นสุดลง ซึ่งเจ้าหน้าที่ผู้มีอำนาจพิจารณาขยายระยะเวลาจะต้องพิจารณาโดยคำนึงถึงความเป็นธรรมในแต่ละกรณี (มาตรา 65 และมาตรา 66) เมื่อมีการอุทธรณ์หรือยื่น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คำขอต่อคณะกรรมการวินิจฉัยข้อพิพาทหรือคณะกรรมการวินิจฉัยร้องทุกข์ ให้อายุความสะดุดหยุดอยู่จนกว่าการพิจารณาจะถึงที่สุดหรือเสร็จไปโดยประการอื่น แต่ถ้าเสร็จไปเพราะเหตุถอนคำขอหรือทิ้งคำขอให้ถือว่าอายุความเรียกร้องของผู้ยื่นคำขอไม่เคยมีการสะดุดหยุดอยู่เลย (มาตรา 67)</a:t>
            </a:r>
          </a:p>
        </p:txBody>
      </p:sp>
    </p:spTree>
    <p:extLst>
      <p:ext uri="{BB962C8B-B14F-4D97-AF65-F5344CB8AC3E}">
        <p14:creationId xmlns:p14="http://schemas.microsoft.com/office/powerpoint/2010/main" val="3739619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6ECEF50F-DB2A-43C5-B7B8-CE46A8E09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ประเด็นปัญหาน่าสนใจ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1AF613AE-F8BF-4447-AC01-68B6D945A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9"/>
            <a:ext cx="8435280" cy="4248472"/>
          </a:xfrm>
        </p:spPr>
        <p:txBody>
          <a:bodyPr>
            <a:normAutofit/>
          </a:bodyPr>
          <a:lstStyle/>
          <a:p>
            <a:r>
              <a:rPr lang="th-TH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ศาลปกครองมีอำนาจพิจารณาพิพากษาคดีคำสั่งลงโทษทางวินัยข้าราชการที่สั่งตามการชี้มูลของคณะกรรมการ ป.ป.ช. ได้หรือไม่ </a:t>
            </a:r>
          </a:p>
          <a:p>
            <a:pPr marL="0" indent="0">
              <a:buNone/>
            </a:pPr>
            <a:endParaRPr lang="th-TH" sz="4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3171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646E530E-D784-4D6B-9914-416882326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การสิ้นผลของคำสั่งทางปกครอง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EA8600B3-1533-4BB5-B895-A9481211C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คำสั่งทางปกครองย่อมมีผลตราบเท่าที่ยังไม่มีการเพิกถอน หรือสิ้นผลลงโดยเงื่อนเวลาหรือโดยเหตุอื่น (มาตรา 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42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) เช่น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การได้มีการปฏิบัติตามคำสั่งทางปกครองแล้ว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การที่ผู้ออกคำสั่งหรือผู้มีอำนาจวินิจฉัยอุทธรณ์เพิกถอนคำสั่งทางปกครอง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หรือตามคำพิพากษาของศาลปกครองที่พิพากษาให้เพิกถอนคำสั่งทางปกครอง</a:t>
            </a:r>
          </a:p>
        </p:txBody>
      </p:sp>
    </p:spTree>
    <p:extLst>
      <p:ext uri="{BB962C8B-B14F-4D97-AF65-F5344CB8AC3E}">
        <p14:creationId xmlns:p14="http://schemas.microsoft.com/office/powerpoint/2010/main" val="4023734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1FAF504D-854A-4BE6-8125-019FF7404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880" y="620688"/>
            <a:ext cx="7869560" cy="782960"/>
          </a:xfrm>
        </p:spPr>
        <p:txBody>
          <a:bodyPr>
            <a:normAutofit fontScale="90000"/>
          </a:bodyPr>
          <a:lstStyle/>
          <a:p>
            <a:r>
              <a:rPr lang="th-TH" dirty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คำพิพากษาศาลปกครองสูงสุดที่ อบ.28/2559 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6E701980-F1F0-4792-927E-C09C69CF5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แม้การไต่สวนชี้มูลและมีมติของคณะกรรมการ ป.ป.ช. จะมิใช่คำสั่งทางปกครอง แต่การที่คณะกรรมการ ป.ป.ช. มีมติชี้มูลความผิดของ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ผู้ฟ้องคดีว่าเป็นความผิดทางวินัย เป็นเพียงการชี้มูลความผิดทางวินัยที่จะต้องมีการพิจารณาสั่งลงโทษทางวินัยต่อไปโดยผู้บังคับบัญชา 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ซึ่งเป็นการใช้อำนาจทางปกครอง มิใช่เป็นการวินิจฉัยชี้ขาดขององค์กรตามรัฐธรรมนูญ เมื่อผู้ฟ้องคดีฟ้องขอให้ศาลพิพากษาเพิกถอนคำสั่งของผู้บังคับบัญชาที่สั่งลงโทษไล่ผู้ฟ้องคดีออกจากราชการ 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ศาลปกครองจึงมีอำนาจพิจารณาพิพากษาคดีนี้ได้</a:t>
            </a:r>
          </a:p>
        </p:txBody>
      </p:sp>
    </p:spTree>
    <p:extLst>
      <p:ext uri="{BB962C8B-B14F-4D97-AF65-F5344CB8AC3E}">
        <p14:creationId xmlns:p14="http://schemas.microsoft.com/office/powerpoint/2010/main" val="190706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102E4662-774C-4B81-90EE-E5867450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คำสั่งศาลรัฐธรรมนูญที่ 51/2561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631E47D0-8ED1-41D3-B9FA-D7DE151F7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โดยที่ มาตรา 101 วรรคสอง แห่ง พ.ร.บ.ประกอบรัฐธรรมนูญ ว่าด้วยการป้องกันและปราบปรามการทุจริต พ.ศ. 2561 บัญญัติว่า “ในกรณีที่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ผู้ถูกลงโทษนำคดีไปฟ้องต่อศาลปกครองโดยมิได้ฟ้องคณะกรรมการ ป.ป.ช. ให้ศาลปกครองแจ้งให้คณะกรรมการ ป.ป.ช. ทราบ และให้คณะกรรมการ ป.ป.ช. มีสิทธิขอเข้ามาเป็นคู่กรณี ในคดีด้วยได้” 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กรณีจึงมีความชัดเจนที่ผู้ร้องขอ (ปปช.) ให้ศาลรัฐธรรมนูญพิจารณาอำนาจหน้าที่ของคณะกรรมการ ป.ป.ช. แล้ว จึงไม่มีเหตุที่จะต้องวินิจฉัยคดีนี้ต่อไป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7188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99200"/>
          </a:xfrm>
        </p:spPr>
        <p:txBody>
          <a:bodyPr/>
          <a:lstStyle/>
          <a:p>
            <a:r>
              <a:rPr lang="th-TH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3. เป็นการกำหนดสภาพทางกฎหมาย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</a:t>
            </a:r>
            <a:r>
              <a:rPr lang="th-TH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จะต้องมุ่งประสงค์เพื่อให้เกิดผลทางกฎหมาย</a:t>
            </a:r>
            <a:br>
              <a:rPr lang="th-TH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อันเป็นการสร้างนิติสัมพันธ์ระหว่างบุคคลในอันที่จะก่อ เปลี่ยนแปลง โอน สงวน ระงับ หรือมีผลกระทบต่อสถานภาพของสิทธิหรือหน้าที่ของบุคคล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การกระทำที่มิได้เป็นการก่อนิติสัมพันธ์ขึ้นใหม่ เช่น การให้ข้อมูลข่าวสาร คำแนะนำ หรือการอธิบายความเข้าใจ ไม่ถือเป็น “คำสั่งทางปกครอง” เพราะ ไม่มีผลทางกฎหมายที่เกิดขึ้นใหม่ เพียงแต่เป็นการกระทำที่เกี่ยวข้องกับ “คำสั่งทางปกครอง” เดิมเท่านั้น</a:t>
            </a:r>
          </a:p>
        </p:txBody>
      </p:sp>
    </p:spTree>
    <p:extLst>
      <p:ext uri="{BB962C8B-B14F-4D97-AF65-F5344CB8AC3E}">
        <p14:creationId xmlns:p14="http://schemas.microsoft.com/office/powerpoint/2010/main" val="157342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4. เกิดผลเฉพาะกรณี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คำสั่งทางปกครองนั้นจะต้องกระทำโดยมุ่งกำหนดสภาพทางกฎหมายที่เป็นอยู่ใน</a:t>
            </a:r>
            <a:r>
              <a:rPr lang="th-TH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กรณีหนึ่งโดยเฉพาะ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หรือโดยสภาพจะต้องมุ่งใช้บังคับกับ</a:t>
            </a:r>
            <a:r>
              <a:rPr lang="th-TH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บุคคลหนึ่งบุคคลใดโดยตรง </a:t>
            </a:r>
            <a:br>
              <a:rPr lang="th-TH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แม้ในตัวคำสั่งจะไม่ระบุชื่อบุคคลไว้ก็ได้ อาจจะเป็นคำสั่งรวมหรือคำสั่งทั่วไปใช้บังคับกับกลุ่มบุคคลที่ชัดเจนเพียงพอที่อาจจะระบุตัวได้ด้วย เช่น กลุ่มบุคคลที่ชุมนุมประท้วงอยู่บริเวณทำเนียบรัฐบาล</a:t>
            </a:r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7945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5. มีผลภายนอกโดยตรง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หากการทำคำสั่งทางปกครองนั้นอยู่ใน</a:t>
            </a:r>
            <a:r>
              <a:rPr lang="th-TH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ขั้นตอนการเตรียมการ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</a:t>
            </a:r>
            <a:r>
              <a:rPr lang="th-TH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พิจารณาเพื่อออกคำสั่ง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ทางปกครอง และเจ้าหน้าที่ผู้พิจารณาจะเปลี่ยนแปลงเช่นใดก็ได้ ถือว่าอยู่ขั้นตอนที่มีผลภายใน 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คำสั่งทางปกครองที่สมบูรณ์จะต้องมีการแสดงออกให้ผู้รับคำสั่ง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ทางปกครองทราบคำสั่งนั้น การพิจารณาคำสั่งว่าจะมีผลภายในหรือภายนอกนั้นต้องพิจารณาเนื้อหาของคำสั่งเป็นสำคัญ</a:t>
            </a:r>
          </a:p>
        </p:txBody>
      </p:sp>
    </p:spTree>
    <p:extLst>
      <p:ext uri="{BB962C8B-B14F-4D97-AF65-F5344CB8AC3E}">
        <p14:creationId xmlns:p14="http://schemas.microsoft.com/office/powerpoint/2010/main" val="91245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ความเห็นของคณะกรรมการสอบสวนข้อเท็จจริง และ ความเห็นของคณะกรรมการสอบสวนทางวินัย </a:t>
            </a:r>
            <a: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คำสั่งศาลปกครองสูงสุดที่ 40/2547,177/2546, 638/2547, 125/551) </a:t>
            </a: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ดำเนินการรังวัด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ที่ดินของเจ้าหน้าที่ 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(คำสั่งศาลปกครองสูงสุดที่ 363/2546, 581/2547)</a:t>
            </a: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หน่วยงานทางปกครองมีคำสั่งย้ายเพื่อหมุนเวียนบุคลากรในหน่วยงานโดยไม่ทำให้ระดับตำแหน่งหรืออันดับเงินเดือนของผู้ถูกย้ายลดลง </a:t>
            </a:r>
            <a: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(คำสั่ง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ศาลปกครองสูงสุด ที่ </a:t>
            </a:r>
            <a: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118/2545)</a:t>
            </a:r>
            <a:endParaRPr lang="th-TH" dirty="0">
              <a:solidFill>
                <a:srgbClr val="FFFF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3545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19864"/>
          </a:xfrm>
        </p:spPr>
        <p:txBody>
          <a:bodyPr/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ขอบเขตการศึกษา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solidFill>
                  <a:schemeClr val="accent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ส่วนที่ 1 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ความหมายของคำสั่งทางปกครอง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องค์ประกอบของคำสั่งทางปกครอง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ประเภทของคำสั่งทางปกครอง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หลักการเบื้องต้นเกี่ยวกับความชอบด้วย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กฎหมาย</a:t>
            </a:r>
            <a:b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ใน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การออกคำสั่งทางปกครอง</a:t>
            </a:r>
          </a:p>
        </p:txBody>
      </p:sp>
    </p:spTree>
    <p:extLst>
      <p:ext uri="{BB962C8B-B14F-4D97-AF65-F5344CB8AC3E}">
        <p14:creationId xmlns:p14="http://schemas.microsoft.com/office/powerpoint/2010/main" val="12952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คำสั่งทางปกครองทั่วไป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“คำสั่งทางปกครองทั่วไป” เป็นคำที่ไม่มีอยู่ในตัวบทของพระราชบัญญัติวิธีปฏิบัติราชการทางปกครอง พ.ศ. 2539 แต่ เกิดขึ้นจากแนววินิจฉัยของศาลปกครองในช่วงหลังๆ ซึ่งจะต้องอยู่ภายใต้เงื่อนไขความสมบูรณ์ของคำสั่งทางปกครอง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ลักษณะของคำสั่งทางปกครองทั่วไป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1) เป็นข้อความที่กำหนดบังคับให้บุคคลโดยทั่วไปกระทำการหรือห้ามกระทำการหรืออนุญาตทำการ การหรือละเว้นกระทำการหรือยืนยันสิทธิ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2) ใช้บังคับทั่วไป เฉพาะกรณี เฉพาะเรื่อง เป็นลูกผสมระหว่าง “กฎ” กับ “คำสั่งทางปกครอง”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คือ คล้ายกับ “กฎ” เพราะเป็นข้อความที่ใช้บังคับเป็นการทั่วไปกับบุคคลทั่วไป แต่ใช้เฉพาะกรณี เฉพาะเรื่อง เช่นเดียวกับ “คำสั่งทางปกครอง” เช่น การประกาศรับสมัครสอบหรือรับสมัครคัดเลือกตำแหน่ง การประกาศรับสมัครเลือกตั้ง การประกาศประกวดราคา เป็นต้น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221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/>
                <a:cs typeface="Browallia New" panose="020B0604020202020204" pitchFamily="34" charset="-34"/>
              </a:rPr>
              <a:t>ประเภทของคำสั่งทางปกครอง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64137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1. </a:t>
            </a:r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คำสั่งทางปกครองที่เป็นการสร้างภาระกำหนดหน้าที่ให้ปฏิบัติ</a:t>
            </a:r>
          </a:p>
          <a:p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2. </a:t>
            </a:r>
            <a:r>
              <a:rPr lang="th-TH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คำสั่งทางปกครองที่เป็นการอนุญาต หรืออนุมัติหรือให้ประโยชน์</a:t>
            </a:r>
          </a:p>
          <a:p>
            <a:r>
              <a:rPr 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3. </a:t>
            </a:r>
            <a:r>
              <a:rPr lang="th-TH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คำสั่งทางปกครองที่มีผลสองทาง </a:t>
            </a:r>
          </a:p>
          <a:p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4.</a:t>
            </a:r>
            <a:r>
              <a:rPr lang="th-TH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คำสั่งทางปกครองที่เป็นการรับรองสิทธิ</a:t>
            </a:r>
          </a:p>
          <a:p>
            <a:r>
              <a:rPr lang="en-US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5. </a:t>
            </a:r>
            <a:r>
              <a:rPr lang="th-TH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คำสั่งทางปกครองที่อยู่ในลักษณะการรับรู้สิทธิของประชาชน</a:t>
            </a:r>
          </a:p>
          <a:p>
            <a:r>
              <a:rPr lang="en-US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6. </a:t>
            </a:r>
            <a:r>
              <a:rPr lang="th-TH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คำสั่งทางปกครองที่เป็นการวินิจฉัยอุทธรณ์</a:t>
            </a:r>
            <a:endParaRPr lang="en-US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7. 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มาตรการบังคับทางปกครอง </a:t>
            </a:r>
          </a:p>
        </p:txBody>
      </p:sp>
    </p:spTree>
    <p:extLst>
      <p:ext uri="{BB962C8B-B14F-4D97-AF65-F5344CB8AC3E}">
        <p14:creationId xmlns:p14="http://schemas.microsoft.com/office/powerpoint/2010/main" val="70823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spc="-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คำพิพากษาศาลปกครองสูงสุด ที่ อ.895/2560</a:t>
            </a:r>
            <a:endParaRPr lang="th-TH" dirty="0">
              <a:solidFill>
                <a:srgbClr val="FFC00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 (ปลัดเทศบาล) เบิกเงินราชการจำนวน 98,000 บาท มาอบรมหลักสูตรกฎหมายปกครองตามมาตรฐาน ที่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กศ.ป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รับรอง ซึ่งจัดโดยมูลนิธิวิจัยและพัฒนากระบวนการยุติธรรมทางปกครอง ต่อมาถูก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สตง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แจ้งให้หน่วยงานเรียกเงินคืน เนื่องจากเป็นการฝึกอบรมโดยมูลนิธิฯ และได้รับประกาศนียบัตรวิชาชีพ จึงไม่เป็นไปตามระเบียบ มท.ว่าด้วยค่าใช้จ่ายในการฝึกอบรมขององค์กรปกครองส่วนท้องถิ่น พ.ศ.2559 ผู้ฟ้องคดีจึงมาฟ้องเพิกถอนคำสั่งเรียกเงินคืนดังกล่าว ศาลปกครองสูงสุดพิพากษาว่า คำสั่งดังกล่าวเป็นคำสั่งทางปกครองที่ให้ประโยชน์ เมื่อผู้รับประโยชน์สุจริต เจ้าหน้าที่ผู้ออกคำสั่งจึงเพิกถอนไม่ได้</a:t>
            </a:r>
          </a:p>
          <a:p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4132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h-TH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หลักการเบื้องต้นเกี่ยวกับความชอบด้วยกฎหมายในการออกคำสั่งทางปกครอง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th-TH" sz="3600" b="1" dirty="0">
                <a:solidFill>
                  <a:schemeClr val="accent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หลักความชอบด้วยกฎหมายของการกระทำทางปกครอง</a:t>
            </a:r>
          </a:p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1.หลักการว่าด้วย</a:t>
            </a:r>
            <a:r>
              <a:rPr lang="th-TH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กระทํา</a:t>
            </a:r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ทางปกครองต้องไม่ขัดต่อกฎหมาย</a:t>
            </a:r>
          </a:p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2. หลักการว่าด้วยไม่มีกฎหมายไม่มี</a:t>
            </a:r>
            <a:r>
              <a:rPr lang="th-TH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อํานาจ</a:t>
            </a:r>
            <a:endParaRPr lang="th-TH" sz="3600" dirty="0">
              <a:latin typeface="Browallia New" panose="020B0604020202020204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8062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1.หลักการว่าด้วย</a:t>
            </a:r>
            <a:r>
              <a:rPr lang="th-TH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กระทํา</a:t>
            </a:r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ทางปกครองต้องไม่ขัดต่อกฎหมาย</a:t>
            </a:r>
            <a:endParaRPr lang="th-TH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BrowalliaUPC" pitchFamily="34" charset="-34"/>
                <a:cs typeface="BrowalliaUPC" pitchFamily="34" charset="-34"/>
              </a:rPr>
              <a:t>(1) ฝ่ายปกครองต้องผูกพันตนต่อกฎหมายที่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ที่ฝ่ายนิติบัญญัติและกฎเกณฑ์ที่ตนเองตราขึ้น ซึ่ง</a:t>
            </a:r>
            <a:r>
              <a:rPr lang="th-TH" dirty="0">
                <a:latin typeface="BrowalliaUPC" pitchFamily="34" charset="-34"/>
                <a:cs typeface="BrowalliaUPC" pitchFamily="34" charset="-34"/>
              </a:rPr>
              <a:t>ใช้บังคับอยู่จริง</a:t>
            </a:r>
          </a:p>
          <a:p>
            <a:r>
              <a:rPr lang="th-TH" dirty="0">
                <a:latin typeface="BrowalliaUPC" pitchFamily="34" charset="-34"/>
                <a:cs typeface="BrowalliaUPC" pitchFamily="34" charset="-34"/>
              </a:rPr>
              <a:t>(2) 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การกระทำใดๆ ของฝ่ายปกครองจะต้องเป็นไปตามที่กฎหมายกำหนด และจะทำนอกขอบอำนาจที่กฎหมายกำหนดไม่ได้</a:t>
            </a:r>
            <a:endParaRPr lang="th-TH" dirty="0">
              <a:latin typeface="BrowalliaUPC" pitchFamily="34" charset="-34"/>
              <a:cs typeface="BrowalliaUPC" pitchFamily="34" charset="-34"/>
            </a:endParaRPr>
          </a:p>
          <a:p>
            <a:endParaRPr lang="th-TH" sz="2800" dirty="0">
              <a:latin typeface="BrowalliaUPC" pitchFamily="34" charset="-34"/>
              <a:cs typeface="BrowalliaUPC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1516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2. หลักการว่าด้วยไม่มีกฎหมายไม่มี</a:t>
            </a:r>
            <a:r>
              <a:rPr lang="th-TH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อํานาจ</a:t>
            </a:r>
            <a:endParaRPr lang="th-TH" sz="40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(1) เจ้าหน้าที่ผู้ออกคำสั่งทางปกครอง จะต้องมีอำนาจตามกฎหมาย </a:t>
            </a:r>
            <a:br>
              <a:rPr lang="th-TH" dirty="0">
                <a:latin typeface="Browallia New" pitchFamily="34" charset="-34"/>
                <a:cs typeface="Browallia New" pitchFamily="34" charset="-34"/>
              </a:rPr>
            </a:br>
            <a:r>
              <a:rPr lang="th-TH" dirty="0">
                <a:latin typeface="Browallia New" pitchFamily="34" charset="-34"/>
                <a:cs typeface="Browallia New" pitchFamily="34" charset="-34"/>
              </a:rPr>
              <a:t>เป็นหน้าที่ของผู้ดำรงตำแหน่งที่จะใช้อำนาจและปฏิบัติหน้าที่ที่กฎหมายกำหนดไว้ด้วยตนเอง </a:t>
            </a:r>
          </a:p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เว้นแต่ในบางกรณีที่ตนได้มอบอำนาจหรือมอบหมายให้แก่บุคคลผู้อื่นปฏิบัติราชการแทนได้ตามกฎหมาย ซึ่งต้องเป็นกฎหมายลายลักษณ์อักษรเท่านั้น จะอ้างกฎหมายประเพณีมาเป็นฐานรองรับในการใช้</a:t>
            </a:r>
            <a:r>
              <a:rPr lang="th-TH" dirty="0" err="1">
                <a:latin typeface="Browallia New" pitchFamily="34" charset="-34"/>
                <a:cs typeface="Browallia New" pitchFamily="34" charset="-34"/>
              </a:rPr>
              <a:t>อํานาจ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ปกครองไม่ได้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2663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(2) คำสั่งทางปกครองและมาตรการบังคับทางปกครอง จะต้องชอบด้วยรูปแบบขั้นตอนและวิธีการที่เป็นสาระสำคัญตามที่กฎหมายกำหนด เช่น หลักการไม่มีส่วนได้เสียของเจ้าหน้าที่ หลักการรับฟังความทุกฝ่าย การแจ้งสิทธิคู่กรณี หลักการต้องให้เหตุผล เป็นต้น </a:t>
            </a:r>
          </a:p>
          <a:p>
            <a:endParaRPr lang="th-TH" dirty="0">
              <a:latin typeface="Browallia New" pitchFamily="34" charset="-34"/>
              <a:cs typeface="Browallia New" pitchFamily="34" charset="-34"/>
            </a:endParaRPr>
          </a:p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(3) หากการใช้อำนาจเรื่องนั้น มีกฎหมายเกี่ยวข้องหลายฉบับ การกระทำของเจ้าหน้าที่ก็จะต้องถูกต้องและชอบด้วยกฎหมายนั้นทุกฉบับ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6786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320480"/>
          </a:xfrm>
        </p:spPr>
        <p:txBody>
          <a:bodyPr/>
          <a:lstStyle/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(4) มาตรการใดๆ ของฝ่ายปกครองที่มีลักษณะเป็น</a:t>
            </a:r>
            <a:r>
              <a:rPr lang="th-TH" dirty="0">
                <a:solidFill>
                  <a:srgbClr val="00B0F0"/>
                </a:solidFill>
                <a:latin typeface="Browallia New" pitchFamily="34" charset="-34"/>
                <a:cs typeface="Browallia New" pitchFamily="34" charset="-34"/>
              </a:rPr>
              <a:t>การสร้างภาระ กระทบต่อสิทธิและเสรีภาพ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ของประชาชน </a:t>
            </a:r>
            <a:r>
              <a:rPr lang="th-TH" dirty="0" err="1">
                <a:latin typeface="Browallia New" pitchFamily="34" charset="-34"/>
                <a:cs typeface="Browallia New" pitchFamily="34" charset="-34"/>
              </a:rPr>
              <a:t>จําเป็นต้อง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มีฐานทางกฎหมายรองรับมาตรการดังกล่าว เช่น </a:t>
            </a:r>
          </a:p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การ</a:t>
            </a: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ใช้กำลัง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เข้าสลายการชุมนุมประท้วง </a:t>
            </a:r>
          </a:p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การยกเลิกใบอนุญาตประกอบกิจการสถานบริการ </a:t>
            </a:r>
          </a:p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การเรียกให้บุคคลไปเข้ารับราชการทหาร </a:t>
            </a:r>
          </a:p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การลงโทษทาง</a:t>
            </a: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วินัย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8460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(5) มาตรการที่ฝ่ายปกครองที่มีลักษณะเป็นการให้ประโยชน์หรือเป็นคุณกับประชาชน และไม่มี</a:t>
            </a: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กฎหมายกำหนด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เงื่อนไขการใช้มาตรการนั้นไว้เป็นพิเศษ ฝ่ายปกครองอาจ</a:t>
            </a: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กระทำการ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ได้แม้ว่าจะไม่มีกฎหมาย</a:t>
            </a: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ให้อำนาจ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ไว้อย่างชัดแจ้ง แต่ต้องมีความชอบธรรมในทางกฎหมาย เช่น การให้เงินอุดหนุนเกษตรกร และการอนุญาตให้กู้ยืมเงินไปใช้ในการประกอบเกษตรกรรมซึ่ง</a:t>
            </a: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จะต้องกำหนด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วงเงินงบประมาณไว้ในกฎหมายงบประมาณรายจ่าย</a:t>
            </a:r>
            <a:r>
              <a:rPr lang="th-TH" dirty="0" smtClean="0">
                <a:latin typeface="Browallia New" pitchFamily="34" charset="-34"/>
                <a:cs typeface="Browallia New" pitchFamily="34" charset="-34"/>
              </a:rPr>
              <a:t>ประจำปี 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เป็นต้น</a:t>
            </a:r>
          </a:p>
          <a:p>
            <a:endParaRPr lang="th-TH" dirty="0"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9668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86E959A2-0473-4AC8-9330-B6A374BFA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2. หลักความถูกต้องในการใช้ดุลพินิจ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73DD6E15-E889-42D8-AE13-E4B5A4661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“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อำนาจ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ดุลพินิจ”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เป็นอำนาจ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ที่กฎหมายให้แก่ฝ่ายปกครองโดยบัญญัติไว้ล่วงหน้าว่า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เมื่อมีข้อเท็จจริงอย่างใดอย่างหนึ่งตามที่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กฎหมายกำหนด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ไว้เกิดขึ้นแล้ว ฝ่ายปกครองสามารถเลือกปฏิบัติ และตัดสินใจได้ด้วยตนเองในความรับผิดชอบของตนเองและภายในขอบเขตของกฎหมาย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ซึ่งอาจมีการปฏิบัติและการตัดสินใจได้หลายอย่าง แต่ละอย่างก็ชอบด้วยกฎหมาย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ต้องใช้ดุลพินิจในการวินิจฉัยข้อเท็จจริง ปรับบทกฎหมาย และตัดสินใจโดยถูกต้อง พอสมควรแก่เหตุ และไม่ใช้อำนาจโดยอำเภอใจ</a:t>
            </a:r>
          </a:p>
        </p:txBody>
      </p:sp>
    </p:spTree>
    <p:extLst>
      <p:ext uri="{BB962C8B-B14F-4D97-AF65-F5344CB8AC3E}">
        <p14:creationId xmlns:p14="http://schemas.microsoft.com/office/powerpoint/2010/main" val="362882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th-TH" sz="3600" b="1" dirty="0">
                <a:solidFill>
                  <a:schemeClr val="accent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ส่วนที่ 2 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การริเริ่มทำคำสั่งทางปกครอง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หลักการออกคำสั่งทางปกครอง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คู่กรณีและสิทธิของคู่กรณี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แบบของคำสั่งทางปกครอง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ผลของคำสั่งทางปกครอง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893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6E6D009D-610C-49AC-AC40-FDCC95B59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การริเริ่มทำคำสั่งทางปกครอง 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33FF099F-7979-4047-B05E-12E5EAA39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(1) โดยการร้องขอ เช่น การขออนุญาตต่าง ๆ การขอสัญชาติ การขอให้ออกคำสั่งทางปกครองเพื่อเยียวยาความเดือดร้อนเสียหายจากการก่อสร้างอาคาร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(2) โดยคำแนะนำ/ อนุมัติ /ให้ความเห็นชอบ เช่น การแต่งตั้งหรือถอดถอนผู้ดำรงตำแหน่งบางตำแหน่ง การพิจารณาถอนสัญชาติไทย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696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หลักเกณฑ์การออกคำสั่งทางปกครอง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6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1.หลักการกระทำโดยเจ้าหน้าที่ซึ่ง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มีอำนาจหน้าที่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2.หลักการกระทำโดยเจ้าหน้าที่ที่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มีความเป็นกลาง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3. หลักความ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เรียบง่าย รวดเร็ว และถูกต้อง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4. หลักการพิจารณาแบบ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ไต่สวน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5. หลักการ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รับฟัง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ผู้ที่ถูกกระทบสิทธิ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6.หลักการ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เข้าถึงข้อเท็จจริง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อันเป็นสาระสำคัญ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7.หลักการ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ให้เหตุผล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ของคำสั่งทางปกครอง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8.หลักการ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แจ้งสิทธิ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ในการอุทธรณ์ </a:t>
            </a:r>
          </a:p>
        </p:txBody>
      </p:sp>
    </p:spTree>
    <p:extLst>
      <p:ext uri="{BB962C8B-B14F-4D97-AF65-F5344CB8AC3E}">
        <p14:creationId xmlns:p14="http://schemas.microsoft.com/office/powerpoint/2010/main" val="164890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1.หลักการกระทำโดยเจ้าหน้าที่ซึ่งมีอำนาจหน้าที่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เจ้าหน้าที่ผู้ออกคำสั่งทางปกครอง </a:t>
            </a:r>
            <a:r>
              <a:rPr lang="th-TH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จะต้องมีอำนาจตามกฎหมาย (มาตรา 12)</a:t>
            </a:r>
            <a:r>
              <a:rPr lang="th-TH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  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เ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ป็นหน้าที่ของผู้ดำรงตำแหน่งที่จะใช้อำนาจและปฏิบัติหน้าที่ที่กฎหมายกำหนดไว้ด้วยตนเอง หรือ</a:t>
            </a:r>
          </a:p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มอบอำนาจหรือมอบหมายให้แก่บุคคลผู้อื่นปฏิบัติราชการแทนได้ตามกฎหมายเป็นลายลักษณ์อักษรเท่านั้น จะอ้างกฎหมายประเพณีมาเป็นฐานรองรับในการใช้อำนาจปกครองไม่ได้</a:t>
            </a:r>
          </a:p>
          <a:p>
            <a:endParaRPr lang="th-TH" dirty="0">
              <a:latin typeface="Browallia New" pitchFamily="34" charset="-34"/>
              <a:cs typeface="Browallia New" pitchFamily="34" charset="-34"/>
            </a:endParaRPr>
          </a:p>
          <a:p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6154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2.หลักการกระทำโดยเจ้าหน้าที่ที่มีความเป็นกลาง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การพิจารณาทำคำสั่งทางปกครองของเจ้าหน้าที่ จะต้องมีความเป็นกลาง ไม่มีส่วนได้เสียในเรื่องที่ตนเป็นผู้พิจารณา หาก</a:t>
            </a:r>
            <a:r>
              <a:rPr lang="th-TH" dirty="0">
                <a:latin typeface="FreesiaUPC" pitchFamily="34" charset="-34"/>
                <a:cs typeface="FreesiaUPC" pitchFamily="34" charset="-34"/>
              </a:rPr>
              <a:t>มีส่วนได้เสีย หรือมีผลประโยชน์เกี่ยวข้อง เจ้าหน้าที่ต้องละเว้นหรือหยุดการพิจารณาเรื่องที่ตนจะต้องสั่งการ เพื่อ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หลักประกันได้ว่าการพิจารณาทางปกครองของเจ้าหน้าที่ในการพิจารณาทางปกครองนั้นจะดำเนินไปด้วยความเป็นธรรม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คู่กรณีมีโอกาสโต้แย้งความไม่เป็นกลางของเจ้าหน้าที่ผู้ทำคำสั่ง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ทางปกครอง  ไม่ว่าจะเป็นขั้นตอนก่อนที่จะทำคำสั่งทางปกครองหรือภายหลังที่ได้มีคำสั่งทางปกครองแล้วก็ตาม (มาตรา 13 ถึงมาตรา 16)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3569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th-TH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(1). ความไม่เป็นกลางในทางภาวะวิสัย หรือความไม่เป็นกลางโดยสภาพภายนอก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คือ ความไม่เป็นกลางที่มีอยู่ภายนอกความคิดจิตใจของเจ้าหน้าที่ อันมีเหตุมาจากสถานภาพ หรือฐานะของตัวเจ้าหน้าที่ ซึ่งส่วนใหญ่ได้แก่กรณีที่ เจ้าหน้าที่มีความสัมพันธ์ทางด้านใดด้านหนึ่งใกล้ชิดกับคู่กรณี จนอาจเกิดความไม่เป็นกลาง (มาตรา 13)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กรณีที่เจ้าหน้าที่จะทำการพิจารณาทางปกครองไม่ได้ เช่น</a:t>
            </a:r>
          </a:p>
        </p:txBody>
      </p:sp>
    </p:spTree>
    <p:extLst>
      <p:ext uri="{BB962C8B-B14F-4D97-AF65-F5344CB8AC3E}">
        <p14:creationId xmlns:p14="http://schemas.microsoft.com/office/powerpoint/2010/main" val="313198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lnSpcReduction="10000"/>
          </a:bodyPr>
          <a:lstStyle/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1) กรณีที่เจ้าหน้าที่เป็นคู่กรณีเอง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เป็นกรณีที่จัดได้ว่าเป็นการ ร้ายแรงที่สุด เช่น การยื่นขออนุญาตตั้งโรงงานในขณะที่ตนเองเป็นผู้มีอำนาจ อนุญาตให้ตั้งโรงงาน </a:t>
            </a:r>
          </a:p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2) กรณีที่เจ้าหน้าที่เป็นคู่หมั้น หรือคู่สมรส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ของคู่กรณี เป็นกรณี ที่จะเห็นได้ว่าอาจทำให้เจ้าหน้าที่เกิดความลำเอียงได้ง่าย </a:t>
            </a:r>
          </a:p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3) กรณีที่เจ้าหน้าที่เป็นญาติ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ของคู่กรณี เป็นกรณีที่อาจทำให้เกิด ความลำเอียงได้เช่นเดียวกัน อย่างไรก็ตาม ความเป็นญาตินั้นถูกจำกัดในขอบเขตของการเป็นญาติสนิท และกฎหมายได้บัญญัติประเภทของบุคคลไว้โดยตรง ได้แก่</a:t>
            </a:r>
          </a:p>
        </p:txBody>
      </p:sp>
    </p:spTree>
    <p:extLst>
      <p:ext uri="{BB962C8B-B14F-4D97-AF65-F5344CB8AC3E}">
        <p14:creationId xmlns:p14="http://schemas.microsoft.com/office/powerpoint/2010/main" val="321122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(1) บุพการี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หมายถึง ผู้สืบสายโลหิตสายตรงขึ้นไปไม่ว่าจะกี่ชั้น นับตั้งแต่บิดามารดา ปู่ย่า ตายาย ทวด ซึ่งการนับตามหลักนี้จะนับทั้งหมด ไม่ว่าจะกำเนิดโดยการสมรสที่ชอบด้วยกฎหมายหรือไม่ก็ตาม </a:t>
            </a:r>
          </a:p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(2) ผู้สืบสันดาน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หมายถึง ผู้สืบสายโลหิตสายตรงลงมา ไม่ว่าจะกี่ชั้น นับตั้งแต่ลูก หลาน เหลน ลื่อ ซึ่งการนับตามหลักนี้จะนับทั้งหมดไม่ว่าจะกำเนิดโดยการสมรสที่ชอบด้วยกฎหมายหรือไม่ เช่นเดียวกับการนับบุพการี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4617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(3) ญาติด้านพี่น้องนับได้ภายในสามชั้น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ซึ่งพี่น้อง หมายถึง ผู้เกิดในครอบครัวจากบิดามารดาเดียวกัน ไม่ว่าบิดามารดาจะสมรสโดยชอบด้วย กฎหมายหรือไม่ </a:t>
            </a:r>
          </a:p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(4) ญาติด้านลูกพี่ลูกน้องนับได้ภายในสามชั้น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ซึ่งลูกพี่ ลูกน้อง หมายถึง ลูกของผู้เป็นพี่หรือน้องของบิดามารดาหรือมารดา ได้แก่ 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ลูกของลุง ป้า น้า อา ซึ่งนับกันตามข้อเท็จจริง </a:t>
            </a:r>
          </a:p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(5) ญาติเกี่ยวพันทางแต่งงานนับได้ภายในสองชั้น</a:t>
            </a:r>
          </a:p>
        </p:txBody>
      </p:sp>
    </p:spTree>
    <p:extLst>
      <p:ext uri="{BB962C8B-B14F-4D97-AF65-F5344CB8AC3E}">
        <p14:creationId xmlns:p14="http://schemas.microsoft.com/office/powerpoint/2010/main" val="30811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4) เป็นหรือเคยเป็นผู้แทนโดยชอบธรรมหรือผู้พิทักษ์หรือผู้แทน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ตัวแทน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ของคู่กรณี เป็นกรณีที่จะเห็นได้ว่ามีความใกล้ชิดและอาจทำให้เกิด ความลำเอียงได้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ผู้แทนโดยชอบธรรม หมายถึง ผู้ปกครองที่ดูแลผู้เยาว์ ตามมาตรา 1585 และมาตรา 1598/3 แห่ง ป.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พ.พ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ผู้อนุบาลที่ดูแลคนไร้ความสามารถ ตามมาตรา 28 ประกอบกับมาตรา 1598/15 และมาตรา 1598/18 แห่ง ป.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พ.พ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ผู้พิทักษ์ หมายถึง ผู้ที่ดูแลคนเสมือนไร้ความสามารถ ตามมาตรา 32 แห่ง ป.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พ.พ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203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ผู้แทน หมายถึง ผู้ซึ่งมีสิทธิหน้าที่โดยกฎหมายที่จะทำการแทนผู้อื่น เช่น ผู้แทนนิติบุคคล ตามมาตรา 70 แห่ง ป.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พ.พ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ตัวแทน หมายถึง ผู้ที่เข้ากระทำการใดแทนผู้อื่น ซึ่งสิทธิหน้าที่ที่เกิดขึ้นโดยความสัมพันธ์ทางสัญญาตัวแทน ตามมาตรา 797 แห่ง 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ป.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พ.พ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</a:p>
          <a:p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6403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th-TH" sz="3600" b="1" dirty="0">
                <a:solidFill>
                  <a:schemeClr val="accent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ส่วนที่ 3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การอุทธรณ์คำสั่งทางปกครอง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การเพิกถอนคำสั่งทางปกครอง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การขอให้พิจารณาใหม่</a:t>
            </a:r>
          </a:p>
          <a:p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6330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5) เป็นเจ้าหนี้ ลูกหนี้ หรือนายจ้าง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ของคู่กรณี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การเป็น เจ้าหนี้ ลูกหนี้ เป็นกรณีที่อาจมีประโยชน์ที่จะเรียกร้องหรือจะต้องให้แก่กัน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กรณีนายจ้างหมายรวมถึงกรณีการเป็นลูกจ้างด้วย แม้กฎหมายจะมิได้บัญญัติไว้แจ้งชัดก็ตาม</a:t>
            </a:r>
          </a:p>
        </p:txBody>
      </p:sp>
    </p:spTree>
    <p:extLst>
      <p:ext uri="{BB962C8B-B14F-4D97-AF65-F5344CB8AC3E}">
        <p14:creationId xmlns:p14="http://schemas.microsoft.com/office/powerpoint/2010/main" val="390845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6) กรณีอื่นตามที่กำหนดในกฎกระทรวง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เช่น เคยได้แสดงความคิดเห็นอย่างจริงจังในเรื่องที่จะพิจารณานอกหน้าที่การงานของตนมาก่อนแล้ว การมาเป็นเจ้าหน้าที่ในเรื่องนี้ก็คงมีความโน้มเอียงที่จะวินิจฉัยเช่นเดิมอีก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หรือเป็นผู้ได้รับประโยชน์ หรือเสียประโยชน์จากการมีคำสั่งทางปกครองในเรื่องนั้น เป็นต้น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ซึ่งกรณีจะมีการยอมรับเพียงใดย่อมขึ้นอยู่กับการพิจารณาในการออกกฎกระทรวงต่อไป</a:t>
            </a:r>
          </a:p>
        </p:txBody>
      </p:sp>
    </p:spTree>
    <p:extLst>
      <p:ext uri="{BB962C8B-B14F-4D97-AF65-F5344CB8AC3E}">
        <p14:creationId xmlns:p14="http://schemas.microsoft.com/office/powerpoint/2010/main" val="146810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การที่เจ้าหน้าที่ผู้ใดมีส่วนได้เสียในการพิจารณาทางปกครอง เป็นเหตุให้คำสั่งทางปกครองที่ทำไปไม่สมบูรณ์และอาจถูกเพิกถอนได้ หากพิสูจน์ ได้ว่าเกิดความลำเอียงขึ้นจากการมีส่วนได้เสียดังกล่าว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ในทางปฏิบัติ เจ้าหน้าที่ผู้นั้นมีหน้าที่จะต้องไม่รับทำหน้าที่ ซึ่งการทราบข้อเท็จจริงและจงใจ ฝ่าฝืนอาจเป็นความผิดทางวินัยได้ หากเมื่อมีกรณีความไม่เป็นกลางโดยสภาพภายนอกจะต้องปฏิบัติอย่างไรนั้น แบ่งออกเป็น 2 กรณี</a:t>
            </a:r>
          </a:p>
        </p:txBody>
      </p:sp>
    </p:spTree>
    <p:extLst>
      <p:ext uri="{BB962C8B-B14F-4D97-AF65-F5344CB8AC3E}">
        <p14:creationId xmlns:p14="http://schemas.microsoft.com/office/powerpoint/2010/main" val="191284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th-TH" dirty="0">
                <a:solidFill>
                  <a:srgbClr val="00B0F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1.กรณีเจ้าหน้าที่เป็นบุคคลธรรมดา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ทั้งนี้ ไม่ว่าโดยฐานะของตนเองหรือในฐานะที่ตนเองเป็นผู้ทำการแทนองค์กรฝ่ายปกครองก็ตาม เจ้าหน้าที่ผู้นั้นจะต้องหยุดการพิจารณาในทันทีและแจ้งให้ผู้บังคับบัญชาเหนือตนขึ้นไปชั้นหนึ่งทราบ เพื่อให้ผู้บังคับบัญชาดังกล่าวมีคำสั่งว่ากรณีดังกล่าวเป็นจริงหรือไม่ และสมควรดำเนินการอย่างไร </a:t>
            </a:r>
          </a:p>
        </p:txBody>
      </p:sp>
    </p:spTree>
    <p:extLst>
      <p:ext uri="{BB962C8B-B14F-4D97-AF65-F5344CB8AC3E}">
        <p14:creationId xmlns:p14="http://schemas.microsoft.com/office/powerpoint/2010/main" val="396579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th-TH" dirty="0">
                <a:solidFill>
                  <a:srgbClr val="00B0F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2.กรณีเจ้าหน้าที่เป็นคณะกรรมการ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กรรมการผู้นั้นต้องแจ้งเรื่องให้ประธาน คณะกรรมการทราบ ซึ่งประธานกรรมการจะต้องเรียกประชุมคณะกรรมการเพื่อ พิจารณาคำคัดค้านนั้น ซึ่งกรรมการที่ถูกคัดค้านจะต้องไม่อยู่ร่วมในการพิจารณาดังกล่าวด้วย โดยหากมีมติว่าเห็นควรให้กรรมการที่มีปัญหาเรื่องความเป็นกลางปฏิบัติหน้าที่ต่อไปต้องมีคะแนนเสียงไม่น้อยกว่าสองในสามของกรรมการคนอื่นที่ไม่มีปัญหาดังกล่าว</a:t>
            </a:r>
          </a:p>
        </p:txBody>
      </p:sp>
    </p:spTree>
    <p:extLst>
      <p:ext uri="{BB962C8B-B14F-4D97-AF65-F5344CB8AC3E}">
        <p14:creationId xmlns:p14="http://schemas.microsoft.com/office/powerpoint/2010/main" val="371989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47856"/>
          </a:xfrm>
        </p:spPr>
        <p:txBody>
          <a:bodyPr>
            <a:normAutofit/>
          </a:bodyPr>
          <a:lstStyle/>
          <a:p>
            <a:r>
              <a:rPr lang="th-TH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คำพิพากษาศาลปกครองสูงสุดที่ อ.57/2555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ผู้ฟ้องคดีโดยผู้ถูกฟ้องคดีที่ 1 มีคำสั่งแต่งตั้งตนเองซึ่งในขณะนั้นดำรงตำแหน่งนายกองค์การบริหารส่วนตำบล เป็นประธานกรรมการ และรองนายกองค์การบริหารส่วนตำบล เป็นกรรมการ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กับมี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ปลัดองค์การบริหารส่วนตำบล เป็นกรรมการและเลขานุการ ซึ่งเป็น คณะผู้บริหารของผู้ฟ้องคดี โดยผู้ถูกฟ้องคดี ที่ 1 ได้เสนอตนเองเป็นผู้รับทุนการศึกษาของผู้ฟ้องคดีคำสั่งของผู้ฟ้องคดีที่ให้ทุนการศึกษาแก่ 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ผู้ถูกฟ้องคดีที่ 1 ตามมติของคณะกรรมการดังกล่าว จึงไม่ชอบด้วยกฎหมาย เนื่องจากผู้ถูกฟ้องคดีที่ 1 เป็นผู้มีส่วนได้เสียในเรื่องที่พิจารณา และขัดต่อหลัก ความเป็นกลางตามมาตรา 13</a:t>
            </a:r>
          </a:p>
        </p:txBody>
      </p:sp>
    </p:spTree>
    <p:extLst>
      <p:ext uri="{BB962C8B-B14F-4D97-AF65-F5344CB8AC3E}">
        <p14:creationId xmlns:p14="http://schemas.microsoft.com/office/powerpoint/2010/main" val="228661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39949"/>
            <a:ext cx="8229600" cy="4569371"/>
          </a:xfrm>
        </p:spPr>
        <p:txBody>
          <a:bodyPr>
            <a:normAutofit fontScale="92500" lnSpcReduction="10000"/>
          </a:bodyPr>
          <a:lstStyle/>
          <a:p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2. ความไม่เป็นกลางในทางอัตตะวิสัย หรือความไม่เป็นกลางโดยสภาพภายใน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คือ ความไม่เป็นกลางอันมีเหตุมาจากสภาพภายในความคิดจิตใจของเจ้าหน้าที่ ซึ่งต้องเป็นเหตุที่มีสภาพร้ายแรง ที่จะเห็นได้ว่าอาจทำให้การพิจารณาไม่เป็นกลางได้ เช่น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เป็นคู่อริหรือมีสาเหตุโกรธเคืองอย่างร้ายแรงกับคู่กรณี การที่เจ้าหน้าที่ปฏิเสธไม่ยอมออกใบอนุญาตประกอบการสถานบริการให้แก่ ผู้ขออนุญาตรายหนึ่ง เนื่องจากเกรงว่าหากยอมให้เปิดสถานบริการแล้วจะกระทบ รายได้ของผู้ประกอบการอีกรายหนึ่งที่ตั้งอยู่ในบริเวณเดียวกันซึ่งเป็นภรรยาของตน หรือญาติมีหุ้นส่วนในกิจการดังกล่าวอยู่ด้วย</a:t>
            </a:r>
          </a:p>
        </p:txBody>
      </p:sp>
    </p:spTree>
    <p:extLst>
      <p:ext uri="{BB962C8B-B14F-4D97-AF65-F5344CB8AC3E}">
        <p14:creationId xmlns:p14="http://schemas.microsoft.com/office/powerpoint/2010/main" val="57729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47856"/>
          </a:xfrm>
        </p:spPr>
        <p:txBody>
          <a:bodyPr>
            <a:normAutofit/>
          </a:bodyPr>
          <a:lstStyle/>
          <a:p>
            <a:r>
              <a:rPr lang="th-TH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คำพิพากษาศาลปกครองสูงสุดที่ อ. 133/2553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กรณีที่เคยเป็นประธานกรรมการพิจารณาการดำเนินการทางวินัยของ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ผู้ฟ้องคดีมาก่อน และเป็นอนุกรรมการในที่ประชุมพิจารณาอุทธรณ์ของผู้ฟ้องคดีอีกครั้งหนึ่ง เป็นกรณีอันถือได้ว่ามีสภาพร้ายแรงที่อาจทำให้การพิจารณาทางปกครองไม่เป็นกลาง ซึ่งเจ้าหน้าที่ผู้ทำการพิจารณาทางปกครองย่อมเห็นได้เองอยู่แล้วว่า ตนมีลักษณะต้องห้ามดังกล่าว แม้จะไม่มีผู้คัดค้านว่าตนมีลักษณะต้องห้ามเช่นว่านั้น 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มติดังกล่าวจึงบกพร่องในสาระสำคัญอันเป็นเหตุให้ คำสั่งทางปกครองดังกล่าวเป็นคำสั่งทางปกครองที่ไม่ชอบด้วยกฎหมาย</a:t>
            </a:r>
          </a:p>
        </p:txBody>
      </p:sp>
    </p:spTree>
    <p:extLst>
      <p:ext uri="{BB962C8B-B14F-4D97-AF65-F5344CB8AC3E}">
        <p14:creationId xmlns:p14="http://schemas.microsoft.com/office/powerpoint/2010/main" val="330459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ข้อยกเว้น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กรณีหากมี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ความจำเป็น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ของสถานการณ์พิเศษบังคับ กฎหมายก็ยอมให้ตรวจสอบรายละเอียดของความเป็นกลางในภายหลัง เมื่อ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มีคำสั่ง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ทางปกครองไปแล้วได้ว่าแท้ที่จริง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แล้วคำสั่ง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นั้น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เป็นคำสั่ง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ที่ชอบด้วยกฎหมายหรือไม่ โดย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ไม่นำหลักการ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ให้คัดค้านหรือการถอนตัวในขณะที่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พิจารณาทำคำสั่ง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ทางปกครองมาใช้บังคับ เพื่อความต่อเนื่องในงานทางปกครอง (มาตรา 18)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กำหนด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สถานการณ์พิเศษไว้ 2 ประการคือ </a:t>
            </a:r>
          </a:p>
        </p:txBody>
      </p:sp>
    </p:spTree>
    <p:extLst>
      <p:ext uri="{BB962C8B-B14F-4D97-AF65-F5344CB8AC3E}">
        <p14:creationId xmlns:p14="http://schemas.microsoft.com/office/powerpoint/2010/main" val="401248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464496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(1) ในกรณีเร่งด่วน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จำเป็นต้องมีคำสั่ง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ทางปกครอง เพื่อรักษาผลประโยชน์สาธารณะหรือประโยชน์ของเอกชน ซึ่งหากปล่อยล่าช้าไปจะเกิดความเสียหายที่ไม่มีทางแก้ไขได้ </a:t>
            </a:r>
            <a:endParaRPr lang="th-TH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(2) กรณีที่ไม่มีเจ้าหน้าที่อื่นปฏิบัติงานแทน ทั้งนี้ไม่ว่าจะโดยข้อเท็จจริงหรือข้อกฎหมาย เช่น ผู้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ดำรงตำแหน่ง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มีคนเดียวและไม่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มีตำแหน่ง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ผู้ช่วยที่จะมอบหมายได้ หรือเป็นหน้าที่ของผู้ดำรงตำแหน่งนั้นโดยเฉพาะ เช่น เป็นกรรมการ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3168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r>
              <a:rPr lang="th-TH" sz="3600" b="1" dirty="0">
                <a:solidFill>
                  <a:schemeClr val="accent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ส่วนที่ 4 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มาตรการบังคับทางปกครอง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ระยะเวลาและอายุความ</a:t>
            </a:r>
          </a:p>
          <a:p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การสิ้นผลของคำสั่งทางปกครอง</a:t>
            </a:r>
          </a:p>
        </p:txBody>
      </p:sp>
    </p:spTree>
    <p:extLst>
      <p:ext uri="{BB962C8B-B14F-4D97-AF65-F5344CB8AC3E}">
        <p14:creationId xmlns:p14="http://schemas.microsoft.com/office/powerpoint/2010/main" val="8069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3.หลักความเรียบง่าย รวดเร็ว และถูกต้อง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399701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กระบวนการพิจารณาของเจ้าหน้าที่ผู้ทำคำสั่งทางปกครองจะต้องยึดหลักความเรียบง่าย รวดเร็ว และถูกต้อง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เจ้าหน้าที่จะต้องแจ้งสิทธิและหน้าที่ในกระบวนการพิจารณาทางปกครองให้คู่กรณีทราบ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ถ้าคำขอมีข้อบกพร่องเจ้าหน้าที่มีหน้าที่แนะนำให้คู่กรณีแก้ไขเพิ่มเติมให้ถูกต้อง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(มาตรา 27)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5750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4.หลักการพิจารณาแบบไต่สวน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ในการพิจารณาทางปกครอง เจ้าหน้าที่อาจตรวจสอบข้อเท็จจริงได้ตามความเหมาะสมในเรื่องนั้น ๆ โดยไม่ถูกต้องผูกพันอยู่กับคำขอหรือพยานหลักฐานของคู่กรณีโดยเจ้าหน้าที่จะต้องพิจารณาหลักฐานที่ตนเห็นว่าจำเป็นแก่การพิสูจน์ข้อเท็จจริง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โดย</a:t>
            </a: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แสวงหาพยานหลักฐานที่เกี่ยวข้อง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การรับฟังพยานหลักฐาน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ชี้แจงหรือความเห็นของคู่กรณีหรือ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พยานบุคคลหรือพยานผู้เชี่ยวชาญ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ขอข้อเท็จจริง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หรือความเห็น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จากคู่กรณีพยานบุคคล หรือพยาน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ผู้เชี่ยวชาญ</a:t>
            </a: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การให้ผู้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ครอบครองส่งเอกสารที่เกี่ยวข้อง </a:t>
            </a:r>
            <a:endParaRPr lang="th-TH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ออกไป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ตรวจสถานที่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เพื่อให้ได้ข้อเท็จจริงที่จะใช้ในการพิจารณาทางปกครอง (มาตรา 28 และมาตรา 29)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5770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/>
            </a:r>
            <a:br>
              <a:rPr lang="th-TH" dirty="0"/>
            </a:br>
            <a:r>
              <a:rPr lang="th-TH" dirty="0" smtClean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คำพิพากษาศาล</a:t>
            </a:r>
            <a:r>
              <a:rPr lang="th-TH" dirty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ปกครองสูงสุด</a:t>
            </a:r>
            <a:r>
              <a:rPr lang="th-TH" dirty="0" smtClean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 อ. </a:t>
            </a:r>
            <a:r>
              <a:rPr lang="th-TH" dirty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1434/2558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ผู้ว่า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ราชการจังหวัดออก</a:t>
            </a:r>
            <a:r>
              <a:rPr lang="th-TH" sz="36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คําสั่ง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ให้ผู้ฟ้องคดี (แพทย์</a:t>
            </a:r>
            <a:r>
              <a:rPr lang="th-TH" sz="36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ประจําตําบล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) </a:t>
            </a:r>
            <a:b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พ้น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จาก</a:t>
            </a:r>
            <a:r>
              <a:rPr lang="th-TH" sz="36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ตําแหน่ง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ด้วยเหตุ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เกษียณอายุทั้งที่ยัง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ไม่ครบ 60 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ปี ซึ่ง</a:t>
            </a:r>
            <a:b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ยัง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ไม่ครบวาระการ</a:t>
            </a:r>
            <a:r>
              <a:rPr lang="th-TH" sz="36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ดํารงตําแหน่ง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โดยไม่ได้ตรวจสอบและแสวงหาข้อเท็จจริงเกี่ยวกับวัน เดือน ปีเกิด ให้ครบถ้วน จึงเป็น</a:t>
            </a:r>
            <a:r>
              <a:rPr lang="th-TH" sz="36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คําสั่ง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ที่ไม่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ชอบด้วยกฎหมาย 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อัน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เป็นการ</a:t>
            </a:r>
            <a:r>
              <a:rPr lang="th-TH" sz="36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กระทํา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ละเมิด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ต่อ</a:t>
            </a:r>
            <a:b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ฟ้อง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คดี จังหวัด (</a:t>
            </a:r>
            <a:r>
              <a:rPr lang="th-TH" sz="3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ผู้ถูกฟ้องคดีที่ 2) จึงต้องรับผิดชดใช้</a:t>
            </a:r>
            <a:r>
              <a:rPr lang="th-TH" sz="36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ค่าเสียหาย</a:t>
            </a:r>
            <a:endParaRPr lang="th-TH" sz="36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995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err="1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คํา</a:t>
            </a:r>
            <a:r>
              <a:rPr lang="th-TH" dirty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พิพากษาศาลปกครองสูงสุด</a:t>
            </a:r>
            <a:r>
              <a:rPr lang="th-TH" dirty="0" err="1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ที่อ</a:t>
            </a:r>
            <a:r>
              <a:rPr lang="th-TH" dirty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. 175/2559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46236"/>
            <a:ext cx="8435280" cy="4879107"/>
          </a:xfrm>
        </p:spPr>
        <p:txBody>
          <a:bodyPr>
            <a:normAutofit fontScale="92500" lnSpcReduction="1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การที่พนักงานเจ้าหน้าที่ของกรมที่ดินออกโฉนดที่ดิน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ให้แก่บุคคลโดย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มิได้ตรวจสอบ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ตําแหน่ง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ที่ตั้งของที่ดินตาม น.ส. 3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ก. ที่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นํามา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เป็นหลักฐานในการขอออกโฉนดที่ดิน ซึ่งหากตรวจสอบก็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จะพบว่า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มีบางส่วนทับซ้อนกับที่ดินแปลงอื่น แต่หาได้ใช้ความ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ระมัดระวังให้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เพียงพอไม่ ถือได้ว่า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กระทํา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การโดยประมาทเลินเล่อในการ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ออกโฉนด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ที่ดิน </a:t>
            </a:r>
            <a:endParaRPr lang="th-TH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เมื่อ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ผู้ฟ้องคดีเป็นผู้ซื้อที่ดิน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จากบุคคลดังกล่าวโดยสุจริตและ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ได้รับความเสียหาย การปฏิบัติหน้าที่ในการออกโฉนด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ที่ดินของ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พนักงานเจ้าหน้าที่ของกรมที่ดินจึงมีผลเป็นการ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กระทํา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ละเมิดต่อผู้ฟ้องคดี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กรมที่ดินซึ่งเป็นหน่วยงานของรัฐจึงต้องรับผิดต่อผู้ฟ้องคดีในผลแห่งละเมิดที่เจ้าหน้าที่ของตนได้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กระทํา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ในการปฏิบัติหน้าที่ตามมาตรา 5 แห่ง พ.ร.บ.ความรับผิดทางละเมิดของเจ้าหน้าที่ พ.ศ. 2539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094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/>
            </a:r>
            <a:br>
              <a:rPr lang="th-TH" dirty="0"/>
            </a:br>
            <a:r>
              <a:rPr lang="th-TH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คำพิพากษาศาลปกครองสูงสุดที่ อ. 716/2557</a:t>
            </a:r>
            <a:endParaRPr lang="th-TH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79107"/>
          </a:xfrm>
        </p:spPr>
        <p:txBody>
          <a:bodyPr>
            <a:normAutofit fontScale="85000" lnSpcReduction="2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การที่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นายก 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อบต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.ไม่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ต่อใบอนุญาตประกอบกิจการที่เป็น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อันตรายต่อ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สุขภาพ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ตาม</a:t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คํา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ขอของผู้ฟ้อง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คดี (ฟาร์มเลี้ยงสุกร) โดย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มิได้ติดตามหรือ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ออกไปตรวจสอบ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สถานที่ว่า ผู้ฟ้องคดีได้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ดําเนินการ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ปรับปรุงแก้ไขเรื่อง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ปัญหากลิ่น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รบกวนแล้ว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หรือไม่ </a:t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แต่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กลับอ้างเพียงมติในการประชุมที่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ให้ผู้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ฟ้องคดียุติการประกอบ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กิจการมา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เป็นเหตุไม่ต่อใบอนุญาต ทั้งที่การประชุมครั้งดังกล่าว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ข้อเท็จจริงยัง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ฟังไม่ยุติว่ายังมีกลิ่นรบกวนจากฟาร์มถึงขนาดที่จะก่อให้เกิด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อันตรายอย่าง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ร้ายแรงต่อสุขภาพของประชาชน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หรือไม่ คง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มีเพียงผู้แทน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ของผู้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ที่ได้รับความเดือดร้อนกล่าวอ้าง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เพียง</a:t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ฝ่าย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เดียว โดยไม่มีข้อเท็จจริง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อื่นมา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สนับสนุนอีก จึงเป็นการรับฟังพยานหลักฐานหรือ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ข้อเท็จจริงที่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ไม่เป็นไปตามหลักเกณฑ์ของมาตรา 28 และมาตรา 29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แห่ง พ.ร.บ.วิธี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ปฏิบัติราชการทางปกครอง พ.ศ. 2539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จึงพิพากษาให้เพิกถอน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คําสั่ง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ที่ไม่ต่ออายุ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ใบอนุญาตประกอบ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กิจการและให้นายก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อบต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.พิจารณา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คํา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ขอต่ออายุใบอนุญาตประกอบกิจการ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ของผู้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ฟ้องคดีให้ถูกต้องตามขั้นตอนที่กฎหมาย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กําหนด</a:t>
            </a:r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8775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5.หลักการรับฟังผู้ที่ถูกกระทบสิทธิ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ในกรณีที่คำสั่งทางปกครองอาจกระทบถึงสิทธิของคู่กรณี เจ้าหน้าที่ต้องให้คู่กรณีมีโอกาสที่จะได้ทราบข้อเท็จจริงอย่างเพียงพอ และมีโอกาสได้โต้แย้งเพื่อแสดงพยานหลักฐานของตน (มาตรา 30)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ในการออกคำสั่งหรือ</a:t>
            </a:r>
            <a:r>
              <a:rPr lang="th-TH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มาตรการที่เป็นโทษ </a:t>
            </a:r>
            <a:r>
              <a:rPr lang="th-TH" dirty="0">
                <a:latin typeface="Browallia New" pitchFamily="34" charset="-34"/>
                <a:cs typeface="Browallia New" pitchFamily="34" charset="-34"/>
              </a:rPr>
              <a:t>ฝ่ายปกครอง</a:t>
            </a:r>
            <a:br>
              <a:rPr lang="th-TH" dirty="0">
                <a:latin typeface="Browallia New" pitchFamily="34" charset="-34"/>
                <a:cs typeface="Browallia New" pitchFamily="34" charset="-34"/>
              </a:rPr>
            </a:br>
            <a:r>
              <a:rPr lang="th-TH" dirty="0">
                <a:latin typeface="Browallia New" pitchFamily="34" charset="-34"/>
                <a:cs typeface="Browallia New" pitchFamily="34" charset="-34"/>
              </a:rPr>
              <a:t>มีหน้าที่ต้องแจ้งข้อกล่าวหาหรือให้โอกาสแก่บุคคลได้ทราบข้อเท็จจริง รวมทั้งการให้โอกาสในการโต้แย้งหรือเสนอพยานหลักฐานต่าง ๆ เพื่อแก้ข้อกล่าวหาดังกล่าว หรืออาจกำหนดให้ต้องรับฟังหรือขอความเห็นจากผู้ที่เกี่ยวข้อง หรือผู้มีส่วนได้เสีย ก่อนการออกคำสั่ง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3532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ข้อยกเว้น</a:t>
            </a:r>
            <a:endParaRPr lang="th-TH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46236"/>
            <a:ext cx="8363272" cy="4879107"/>
          </a:xfrm>
        </p:spPr>
        <p:txBody>
          <a:bodyPr>
            <a:normAutofit fontScale="85000" lnSpcReduction="2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หลักการดังกล่าว 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มิให้</a:t>
            </a:r>
            <a:r>
              <a:rPr lang="th-TH" dirty="0" err="1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นํามาใช้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บังคับในกรณีดังต่อไปนี้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เว้นแต่เจ้าหน้าที่จะเห็นสมควรปฏิบัติเป็นอย่างอื่น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(1) เมื่อมีความ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จําเป็น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รีบด่วนหากปล่อยให้เนิ่นช้าไปจะก่อให้เกิดความเสียหายอย่าง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ร้ายแรงแก่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ผู้หนึ่งผู้ใดหรือจะกระทบต่อประโยชน์สาธารณะ 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(2) เมื่อจะมีผล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ทํา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ให้ระยะเวลาที่กฎหมายหรือกฎ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กําหนด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ไว้ใน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ทํา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คําสั่ง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ทางปกครองต้องล่าช้าออกไป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(3) เมื่อเป็นข้อเท็จจริงที่คู่กรณีนั้นเองได้ให้ไว้ใน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คําให้การ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หรือ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แถลง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(4) เมื่อโดยสภาพเห็นได้ชัดในตัวว่าการให้โอกาสดังกล่าวไม่อาจ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กระทํา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ได้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(5) เมื่อเป็นมาตรการบังคับทางปกครอง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(6) กรณีอื่นตามที่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กําหนด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</a:t>
            </a:r>
            <a:r>
              <a:rPr lang="th-TH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กฎกระทรวง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อย่างไรก็ตาม หากเจ้าหน้าที่ได้จัดให้มีการแจ้งข้อเท็จจริงที่จะใช้ในการออกคำสั่งทางปกครองให้คู่กรณีทราบและจัดให้มีการรับฟังคู่กรณีให้สมบูรณ์ในภายหลัง ก็ถือว่าความบกพร่องของคำสั่งทางปกครองได้รับการแก้ไขให้สมบูรณ์แล้ว (มาตรา 41(3))</a:t>
            </a:r>
          </a:p>
        </p:txBody>
      </p:sp>
    </p:spTree>
    <p:extLst>
      <p:ext uri="{BB962C8B-B14F-4D97-AF65-F5344CB8AC3E}">
        <p14:creationId xmlns:p14="http://schemas.microsoft.com/office/powerpoint/2010/main" val="318825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h-TH" sz="3600" dirty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กฎกระทรวง (ฉบับที่ 2) พ.ศ.2540 ออกตามความใน </a:t>
            </a:r>
            <a:r>
              <a:rPr lang="th-TH" sz="3600" dirty="0" smtClean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พ.ร.บ.</a:t>
            </a:r>
            <a:br>
              <a:rPr lang="th-TH" sz="3600" dirty="0" smtClean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dirty="0" smtClean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วิธี</a:t>
            </a:r>
            <a:r>
              <a:rPr lang="th-TH" sz="3600" dirty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ปฏิบัติราชการทางครองฯ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ให้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คําสั่ง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ทางปกครองในกรณีดังต่อไปนี้เป็น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คําสั่ง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ทางปกครองตามมาตรา 30 วรรคสอง (6)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(1) การบรรจุการแต่งตั้ง การเลื่อนขั้นเงินเดือน การสั่งพักงาน </a:t>
            </a:r>
            <a: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หรือ</a:t>
            </a:r>
            <a:b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สั่ง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ให้ออกจากงานไว้ก่อน </a:t>
            </a:r>
            <a: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หรือ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การให้พ้นจาก</a:t>
            </a:r>
            <a:r>
              <a:rPr lang="th-TH" dirty="0" err="1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ตําแหน่ง</a:t>
            </a:r>
            <a:endParaRPr lang="th-TH" dirty="0">
              <a:solidFill>
                <a:srgbClr val="FFFF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  (2) การแจ้งผลการสอบหรือการวัดผลความรู้หรือความสามารถของบุคคล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(3) การไม่ออกหนังสือเดินทาง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สําหรับ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การเดินทางไปต่างประเทศ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(4) การไม่ตรวจลงตราหนังสือเดินทางของคนต่างด้าว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(5) การไม่ออกใบอนุญาตหรือการไม่ต่ออายุใบอนุญาต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ทํางาน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ของคนต่างด้าว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(6) การสั่งให้เนรเทศ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2118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err="1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คํา</a:t>
            </a:r>
            <a:r>
              <a:rPr lang="th-TH" dirty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พิพากษาศาลปกครอง</a:t>
            </a:r>
            <a:r>
              <a:rPr lang="th-TH" dirty="0" smtClean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สูงสุดที่ อ. 638-639/2558</a:t>
            </a:r>
            <a:endParaRPr lang="th-TH" dirty="0">
              <a:solidFill>
                <a:srgbClr val="FFC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46236"/>
            <a:ext cx="8507288" cy="4663083"/>
          </a:xfrm>
        </p:spPr>
        <p:txBody>
          <a:bodyPr>
            <a:normAutofit fontScale="92500" lnSpcReduction="20000"/>
          </a:bodyPr>
          <a:lstStyle/>
          <a:p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คําสั่ง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อนุญาตให้ซื้อ มีและใช้อาวุธ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ปืนเป็น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คําสั่ง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ทาง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ปกครองตาม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มาตรา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5 แห่ง พ.ร.บ.วิธี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ปฏิบัติราชการทาง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ปกครองฯ แต่โดย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รัฐธรรมนูญฯ 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พุทธศักราช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2550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(ซึ่งใช้ในขณะนั้น)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ไม่ได้บัญญัติ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รับรองสิทธิหรือเสรีภาพของบุคคลในอันที่จะซื้อ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มี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ใช้อาวุธ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ปืนไว้แต่อย่างใด ทั้งอาวุธปืนเป็นสิ่งที่เป็นอันตราย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ต่อ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สวัสดิ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ภาพใน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ชีวิต ร่างกาย และทรัพย์สินของประชาชน และเป็นภัยต่อความ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มั่นคงของ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ประเทศและความสงบเรียบร้อย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ของประชาชน </a:t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จึง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ไม่อาจถือ</a:t>
            </a:r>
            <a: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ว่ารัฐธรรมนูญ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ได้รับรองสิทธิหรือเสรีภาพไว้โดยตรงหรือโดยปริยาย </a:t>
            </a:r>
            <a:endParaRPr lang="th-TH" dirty="0" smtClean="0">
              <a:solidFill>
                <a:srgbClr val="FFFF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การที่ผู้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ฟ้องคดียื่นขออนุญาตซื้อ มีและใช้อาวุธปืน จึงเป็นการ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ยื่น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คํา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ขอรับ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สิทธิหรือ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เสรีภาพซึ่งผู้ฟ้องคดีไม่เคยมีสิทธิหรือเสรีภาพดังกล่าวมา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ก่อนการ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ปฏิเสธไม่ออกใบอนุญาตซื้อ มีและใช้อาวุธปืนตาม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จึงเป็นแต่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เพียงการยืนยันถึงความไม่มีสิทธิหรือเสรีภาพของผู้ฟ้องคดีเท่านั้น</a:t>
            </a:r>
          </a:p>
        </p:txBody>
      </p:sp>
    </p:spTree>
    <p:extLst>
      <p:ext uri="{BB962C8B-B14F-4D97-AF65-F5344CB8AC3E}">
        <p14:creationId xmlns:p14="http://schemas.microsoft.com/office/powerpoint/2010/main" val="340278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จึงไม่มีผลกระทบต่อสิทธิหรือเสรีภาพของผู้ฟ้อง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คดี 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ไม่ให้ผู้ฟ้อง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คดีมี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โอกาสได้ทราบข้อเท็จจริง โต้แย้งและแสดงพยานหลักฐานก่อนออก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คําสั่ง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จึง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ไม่ใช่การ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กระทํา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ที่ไม่ถูกต้องตามมาตรา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30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วรรคหนึ่ง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ถูกฟ้อง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คดีที่ 1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จึงอาจออก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คําสั่ง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ไม่อนุญาตให้ผู้ฟ้องคดีซื้อ มีและใช้อาวุธ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ปืนโดย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ไม่ต้องปฏิบัติตามมาตรา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30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วรรคหนึ่ง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แห่ง พ.ร.บ.วิธีปฏิบัติราชการ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ทาง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ปกครองฯ</a:t>
            </a:r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1215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สี่เหลี่ยมด้านขนาน 21"/>
          <p:cNvSpPr/>
          <p:nvPr/>
        </p:nvSpPr>
        <p:spPr>
          <a:xfrm>
            <a:off x="144016" y="1645568"/>
            <a:ext cx="8820472" cy="1166132"/>
          </a:xfrm>
          <a:prstGeom prst="parallelogram">
            <a:avLst>
              <a:gd name="adj" fmla="val 98414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3008" y="355847"/>
            <a:ext cx="8197514" cy="1054394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ความหมายของ </a:t>
            </a:r>
            <a:r>
              <a:rPr lang="th-TH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</a:t>
            </a:r>
            <a:r>
              <a:rPr lang="th-TH" sz="40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ทางปกครอง</a:t>
            </a: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72008" y="3190324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th-TH" sz="2400" b="1" dirty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การใช้อำนาจตามกฎหมายของเจ้าหน้าที่ </a:t>
            </a:r>
            <a:r>
              <a:rPr lang="th-TH" sz="2400" b="1" dirty="0">
                <a:solidFill>
                  <a:srgbClr val="00B0F0"/>
                </a:solidFill>
                <a:latin typeface="BrowalliaUPC" pitchFamily="34" charset="-34"/>
                <a:cs typeface="BrowalliaUPC" pitchFamily="34" charset="-34"/>
              </a:rPr>
              <a:t>เช่น การสั่งการ การอนุญาต การอนุมัติ </a:t>
            </a:r>
            <a:br>
              <a:rPr lang="th-TH" sz="2400" b="1" dirty="0">
                <a:solidFill>
                  <a:srgbClr val="00B0F0"/>
                </a:solidFill>
                <a:latin typeface="BrowalliaUPC" pitchFamily="34" charset="-34"/>
                <a:cs typeface="BrowalliaUPC" pitchFamily="34" charset="-34"/>
              </a:rPr>
            </a:br>
            <a:r>
              <a:rPr lang="th-TH" sz="2400" b="1" dirty="0">
                <a:solidFill>
                  <a:srgbClr val="00B0F0"/>
                </a:solidFill>
                <a:latin typeface="BrowalliaUPC" pitchFamily="34" charset="-34"/>
                <a:cs typeface="BrowalliaUPC" pitchFamily="34" charset="-34"/>
              </a:rPr>
              <a:t>การวินิจฉัยอุทธรณ์ การรับรอง </a:t>
            </a:r>
            <a:br>
              <a:rPr lang="th-TH" sz="2400" b="1" dirty="0">
                <a:solidFill>
                  <a:srgbClr val="00B0F0"/>
                </a:solidFill>
                <a:latin typeface="BrowalliaUPC" pitchFamily="34" charset="-34"/>
                <a:cs typeface="BrowalliaUPC" pitchFamily="34" charset="-34"/>
              </a:rPr>
            </a:br>
            <a:r>
              <a:rPr lang="th-TH" sz="2400" b="1" dirty="0">
                <a:solidFill>
                  <a:srgbClr val="00B0F0"/>
                </a:solidFill>
                <a:latin typeface="BrowalliaUPC" pitchFamily="34" charset="-34"/>
                <a:cs typeface="BrowalliaUPC" pitchFamily="34" charset="-34"/>
              </a:rPr>
              <a:t>การรับจดทะเบียน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th-TH" sz="2400" b="1" dirty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มีผลสร้างนิติสัมพันธ์ระหว่างบุคคล/กระทบสถานภาพของสิทธิหรือหน้าที่ของบุคคล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th-TH" sz="2400" b="1" dirty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มีผล</a:t>
            </a:r>
            <a:r>
              <a:rPr lang="th-TH" sz="2400" b="1" dirty="0" smtClean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เฉพาะ “</a:t>
            </a:r>
            <a:r>
              <a:rPr lang="th-TH" sz="2400" b="1" dirty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กรณีใด หรือบุคคลใด”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th-TH" sz="2400" b="1" dirty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 เป็นการกระทำที่มีผลไปสู่ภายนอกโดยตรง</a:t>
            </a: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652787" y="1988840"/>
            <a:ext cx="1911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solidFill>
                  <a:schemeClr val="bg1"/>
                </a:solidFill>
                <a:latin typeface="BrowalliaUPC" pitchFamily="34" charset="-34"/>
                <a:cs typeface="BrowalliaUPC" pitchFamily="34" charset="-34"/>
              </a:rPr>
              <a:t>1. ลักษณะทั่วไป</a:t>
            </a: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5033781" y="1969676"/>
            <a:ext cx="29225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solidFill>
                  <a:schemeClr val="bg1"/>
                </a:solidFill>
                <a:latin typeface="BrowalliaUPC" pitchFamily="34" charset="-34"/>
                <a:cs typeface="BrowalliaUPC" pitchFamily="34" charset="-34"/>
              </a:rPr>
              <a:t>2. กฎกระทรวง ฉบับที่ 12 </a:t>
            </a: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4486572" y="281170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sz="2400" b="1" dirty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1) การดำเนินการเกี่ยวกับการ จัดหาหรือให้สิทธิประโยชน์ ในกรณีดังนี้</a:t>
            </a:r>
          </a:p>
          <a:p>
            <a:r>
              <a:rPr lang="th-TH" sz="2400" b="1" dirty="0">
                <a:solidFill>
                  <a:srgbClr val="00B0F0"/>
                </a:solidFill>
                <a:latin typeface="BrowalliaUPC" pitchFamily="34" charset="-34"/>
                <a:cs typeface="BrowalliaUPC" pitchFamily="34" charset="-34"/>
              </a:rPr>
              <a:t>    - การสั่งรับหรือไม่รับคำเสนอขาย รับจ้าง แลกเปลี่ยน ให้เช่า ซื้อ เช่า หรือให้สิทธิประโยชน์</a:t>
            </a:r>
          </a:p>
          <a:p>
            <a:r>
              <a:rPr lang="th-TH" sz="2400" b="1" dirty="0">
                <a:solidFill>
                  <a:srgbClr val="00B0F0"/>
                </a:solidFill>
                <a:latin typeface="BrowalliaUPC" pitchFamily="34" charset="-34"/>
                <a:cs typeface="BrowalliaUPC" pitchFamily="34" charset="-34"/>
              </a:rPr>
              <a:t>    -  การอนุมัติสั่งซื้อ จ้าง แลกเปลี่ยน เช่า ขาย ให้เช่า หรือให้สิทธิประโยชน์</a:t>
            </a:r>
          </a:p>
          <a:p>
            <a:r>
              <a:rPr lang="th-TH" sz="2400" b="1" dirty="0">
                <a:solidFill>
                  <a:srgbClr val="00B0F0"/>
                </a:solidFill>
                <a:latin typeface="BrowalliaUPC" pitchFamily="34" charset="-34"/>
                <a:cs typeface="BrowalliaUPC" pitchFamily="34" charset="-34"/>
              </a:rPr>
              <a:t>    - การสั่งยกเลิกกระบวนการพิจารณาคำเสนอหรือการดำเนินการอื่นใดในลักษณะเดียวกัน</a:t>
            </a:r>
          </a:p>
          <a:p>
            <a:r>
              <a:rPr lang="th-TH" sz="2400" b="1" dirty="0">
                <a:solidFill>
                  <a:srgbClr val="00B0F0"/>
                </a:solidFill>
                <a:latin typeface="BrowalliaUPC" pitchFamily="34" charset="-34"/>
                <a:cs typeface="BrowalliaUPC" pitchFamily="34" charset="-34"/>
              </a:rPr>
              <a:t>    -  การสั่งให้เป็นผู้ทิ้งงาน </a:t>
            </a:r>
          </a:p>
          <a:p>
            <a:r>
              <a:rPr lang="th-TH" sz="2400" b="1" dirty="0">
                <a:solidFill>
                  <a:srgbClr val="FFFF00"/>
                </a:solidFill>
                <a:latin typeface="BrowalliaUPC" pitchFamily="34" charset="-34"/>
                <a:cs typeface="BrowalliaUPC" pitchFamily="34" charset="-34"/>
              </a:rPr>
              <a:t>2) การให้หรือไม่ให้ทุนการศึกษา</a:t>
            </a:r>
          </a:p>
        </p:txBody>
      </p:sp>
      <p:cxnSp>
        <p:nvCxnSpPr>
          <p:cNvPr id="19" name="ตัวเชื่อมต่อตรง 18"/>
          <p:cNvCxnSpPr/>
          <p:nvPr/>
        </p:nvCxnSpPr>
        <p:spPr>
          <a:xfrm>
            <a:off x="4499992" y="1645568"/>
            <a:ext cx="0" cy="4968552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53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B7D5A3A3-D817-4E4E-BAF3-AA13DBD52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ประเด็นปัญหาน่าสนใจ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08820041-E427-4694-A050-F5CF98BE6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กรณีข้าราชการได้อุทธรณ์คำสั่งที่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อ.ก.พ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กระทรวง พิจารณาเพิ่มโทษตนจากภาคทัณฑ์ เป็นตัดเงินเดือน ในอัตราร้อยละ 4 เป็นเวลา 2 เดือน โดยอุทธรณ์ว่าการเพิ่มโทษเป็นการเปลี่ยนแปลงในสาระสำคัญอันกระทบสิทธิตนอย่างร้ายแรง ซึ่ง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อ.ก.พ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กระทรวง ไม่ได้ให้โอกาสตนได้ทราบข้อเท็จจริง หรือโต้แย้งแสดงพยานหลักฐานการพิจารณาของ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อ.ก.พ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กระทรวง จึงไม่ชอบตามมาตรา 30 และมาตรา 37 แห่ง พ.ร.บ.วิธีปฏิบัติราชการทางปกครองฯ </a:t>
            </a:r>
          </a:p>
        </p:txBody>
      </p:sp>
    </p:spTree>
    <p:extLst>
      <p:ext uri="{BB962C8B-B14F-4D97-AF65-F5344CB8AC3E}">
        <p14:creationId xmlns:p14="http://schemas.microsoft.com/office/powerpoint/2010/main" val="406410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686CD171-0C07-4405-9971-17166C677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ก.พ.ค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พิจารณาแล้วเห็นว่า การพิจารณาของ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อ.ก.พ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กระทรวง เป็นการดำเนินการตามขั้นตอนและวิธีการที่กำหนดไว้ในมาตรา 103 แห่ง พ.ร.บ.ระเบียบข้าราชการพลเรือน พ.ศ. 2551 ที่ให้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อ.ก.พ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กระทรวง ทำหน้าที่ตรวจสอบการดำเนินการทางวินัยของจังหวัด กรม หรือกระทรวง แล้วแต่กรณี ว่าได้ดำเนินการทางวินัยถูกต้องตามขั้นตอนวิธีการที่กฎหมายกำหนดไว้หรือไม่ และการลงโทษทางวินัยเหมาะสมกับการกระทำผิดหรือไม่ ซึ่งจะพิจารณาจากเอกสารหลักฐานที่ปรากฏในสำนวนการดำเนินการทางวินัย มิได้มีการแสวงหาข้อเท็จจริงอื่นเพิ่มเติมอีกหรือเปลี่ยนแปลงแก้ไขข้อเท็จจริงในสำนวนการดำเนินการทางวินัยหรือรับฟังข้อเท็จจริงหรือยกข้อเท็จจริงใดขึ้นใหม่แต่อย่างใด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1265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8D873406-0872-40DC-9CEC-841F20ED3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>
            <a:normAutofit fontScale="92500" lnSpcReduction="1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ดังนั้น ในชั้นการพิจารณาของ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อ.ก.พ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กระทรวง จึงไม่จำต้องให้โอกาสคู่กรณีได้ทราบข้อเท็จจริง หรือให้โต้แย้งแสดงพยานหลักฐาน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ใดๆ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อีก ประกอบกับในชั้นของการดำเนินการทางวินัย ต้นสังกัดก็ได้ให้โอกาสผู้อุทธรณ์ได้ทราบข้อเท็จจริง และผู้อุทธรณ์ก็ได้โต้แย้งแสดงพยานหลักฐานแล้ว การดำเนินการทางวินัยจึงชอบด้วยกฎหมายแล้ว ดังนั้น อ.ก.พ.สามัญ หรือแม้แต่ ก.พ. ก็สามารถพิจารณามีมติเพิ่มโทษ หรือลงโทษได้  หากเห็นว่าการลงโทษ หรือการงดโทษที่ผ่านมาไม่เหมาะสมกับกรณีความผิด โดยไม่จำต้องให้โอกาสผู้อุทธรณ์ได้ทราบข้อเท็จจริง หรือโต้แย้งแสดงพยานหลักฐานแต่อย่างใด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(จากหนังสือพิมพ์มติชนรายวัน คอลัมน์ "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ก.พ.ค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ขอบอก" ฉบับวันอังคารที่ 4 กรกฎาคม 2560)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8893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6.หลักการเข้าถึงข้อเท็จจริงอันเป็นสาระสำคัญ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คู่กรณีมีสิทธิขอตรวจดูเอกสารที่จำเป็นต้องรู้เพื่อการโต้แย้ง ชี้แจงหรือเพื่อป้องกันสิทธิของตนได้ เว้นแต่กรณีที่ต้องเก็บรักษาไว้เป็นความลับ (มาตรา 31 และมาตรา 32)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3495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7.หลักการให้เหตุผลของคำสั่งทางปกครอง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คำสั่งทางปกครองจะต้องชัดเจนเพียงพอที่จะให้ผู้รับคำสั่งเข้าใจและปฏิบัติตาม 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คำสั่งทางปกครองที่เป็นหนังสือจะต้อง ลงวันที่ ลายมือชื่อผู้ออกคำสั่งทางปกครอง ระบุชื่อและตำแหน่งผู้ออกคำสั่งทางปกครอง (มาตรา 36)  และจะต้องประกอบด้วยข้อเท็จจริงอันเป็นสาระสำคัญ ข้อกฎหมายที่นำมาอ้างอิง ข้อพิจารณาและข้อสนับสนุนในการใช้ดุลพินิจ (มาตรา 37)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ในกรณีที่นายกรัฐมนตรีหรือผู้ที่นายกฯมอบหมาย ประกาศกำหนดให้คำสั่งทางปกครองใดที่ต้องให้เหตุผลในคำสั่ง ผู้ออกคำสั่งทางปกครองก็จะต้องให้เหตุผลของคำสั่งทางปกครองไว้ในคำสั่งดังกล่าวด้วย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9966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- ฝ่ายปกครองต้องไตร่ตรองก่อนมีการสั่งการ เพื่อมิให้ใช้อำนาจตามอำเภอใจ หรือโดยมิชอบด้วยกฎหมาย </a:t>
            </a:r>
          </a:p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- เป็นการให้ข้อมูล และคำอธิบายในคำสั่งแก่เอกชน ทำให้เอกชนมีความเข้าใจอันดี ทำให้ความสัมพันธ์ระหว่างฝ่ายปกครองและเอกชนดีขึ้น </a:t>
            </a:r>
          </a:p>
          <a:p>
            <a:r>
              <a:rPr lang="th-TH" dirty="0">
                <a:latin typeface="Browallia New" pitchFamily="34" charset="-34"/>
                <a:cs typeface="Browallia New" pitchFamily="34" charset="-34"/>
              </a:rPr>
              <a:t>บางกรณีฝ่ายปกครองต้องหารือหรือขอความเห็นจากหน่วยงานที่เกี่ยวข้อง หรือรับฟังบุคคลที่มีความรู้หรือผู้มีความเชี่ยวชาญในเรื่องดังกล่าว ก่อนที่จะวินิจฉัยสั่งการ ซึ่งจะมีผลให้ฝ่ายปกครองสั่งการโดยรู้ข้อเท็จจริงและรอบคอบยิ่งขึ้น</a:t>
            </a:r>
          </a:p>
          <a:p>
            <a:endParaRPr lang="th-TH" dirty="0">
              <a:latin typeface="Browallia New" pitchFamily="34" charset="-34"/>
              <a:cs typeface="Browallia New" pitchFamily="34" charset="-34"/>
            </a:endParaRPr>
          </a:p>
          <a:p>
            <a:endParaRPr lang="th-TH" dirty="0"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8473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F79BAF13-CFC4-450D-8FB5-17736675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ข้อยกเว้นที่ไม่ต้องมีการแสดงเหตุผล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87D743AE-6B95-41FA-B435-855AB8993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1.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เป็นกรณีที่มีผลตรงตามคำขอและไม่กระทบสิทธิและหน้าที่ของบุคคลอื่น</a:t>
            </a:r>
          </a:p>
          <a:p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2.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เหตุผลนั้นเป็นที่รู้กันอยู่แล้วโดยไม่จำเป็นต้องระบุอีก</a:t>
            </a:r>
          </a:p>
          <a:p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3.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เป็นกรณีที่ต้องรักษาไว้เป็นความลับ ตามมาตรา 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32</a:t>
            </a:r>
          </a:p>
          <a:p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4.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เป็นการออกคำสั่งทางปกครองด้วยวาจา หรือเป็นกรณีเร่งด่วน แต่ต้องให้เหตุผลเป็นลายลักษณ์อักษรในเวลาอันควร หากผู้อยู่ในบังคับของคำสั่งนั้นร้องขอ</a:t>
            </a:r>
          </a:p>
          <a:p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5.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คำสั่งที่กำหนดในกฎกระทรวงตามหลักเกณฑ์ วิธีการ และเงื่อนไขที่กำหนดในกฎกระทรวง (มาตรา 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37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วรรคสาม และมาตรา 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38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9734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8.หลักการแจ้งสิทธิในการอุทธรณ์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6280"/>
          </a:xfrm>
        </p:spPr>
        <p:txBody>
          <a:bodyPr>
            <a:normAutofit fontScale="92500" lnSpcReduction="1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คำสั่งทางปกครองย่อมมีผลนับแต่ผู้รับคำสั่งได้รับคำสั่งนั้น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ากผู้รับคำสั่งทางปกครองไม่เห็นด้วยกับคำสั่งนั้นผู้รับคำสั่งย่อมใช้สิทธิอุทธรณ์เพื่อขอให้ฝ่ายปกครองแก้ไขเปลี่ยนแปลงคำสั่งดังกล่าวหรือขอทุเลาการบังคับใช้ เพราะการไม่ปฏิบัติตามคำสั่งของฝ่ายปกครองย่อมมีมาตรการบังคับตามมาเสมอ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ฝ่ายปกครองจึงต้องแจ้งสิทธิในการอุทธรณ์ให้แก่ผู้รับคำสั่งทราบว่า หากผู้รับคำสั่งไม่เห็นด้วยกับคำสั่งดังกล่าว ผู้รับคำสั่งสามารถอุทธรณ์ต่อใคร ภายในระยะเวลาเท่าใด และการไม่แจ้งสิทธิอุทธรณ์จะมีผลให้ระยะเวลาอุทธรณ์ตามที่กฎหมายกำหนดขยายไปเป็น 1 ปี หากไม่มีการแจ้งสิทธิอุทธรณ์ใหม่ (มาตรา 40)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8596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หากไม่ได้แจ้งสิทธิในการอุทธรณ์ ไม่ถึงขนาดทำให้คำสั่งทางปกครองไม่ชอบด้วย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กฎหมาย แต่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จะมีผล 2 กรณี คือ </a:t>
            </a: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กรณี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1 หากมีการแจ้งสิทธิอุทธรณ์นั้นตามมาภายหลัง ระยะเวลาจะเริ่มนับแต่วันที่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ได้รับการ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แจ้งสิทธิอุทธรณ์ภายหลังนั้น</a:t>
            </a: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กรณี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2 หากไม่มีการแจ้งสิทธิอุทธรณ์เลย ให้ระยะเวลาอุทธรณ์ตามที่กฎหมายกำหนด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ขยายไป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 1 ปี (มาตรา 40)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7371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CF57A420-89D9-435D-9289-092917252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ข้อยกเว้น</a:t>
            </a:r>
            <a:endParaRPr lang="th-TH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000EB51C-0FDC-4A1A-A5E8-8515D3AF9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20"/>
          </a:xfrm>
        </p:spPr>
        <p:txBody>
          <a:bodyPr>
            <a:normAutofit fontScale="92500" lnSpcReduction="1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1.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าสั่งทางปกครองที่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ไม่ต้องแจ้งสิทธิอุทธรณ์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มี 4 ประเภท คือ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(1)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าสั่งของรัฐมนตรี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(2) คำสั่งทางปกครองที่ออกโดยคณะกรรมการ ไม่ว่าจะจัดตั้งขึ้นโดยอาศัยอำนาจของกฎหมายหรือหัวหน้าส่วนราชการแต่งตั้งเองก็ตาม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(3)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าสั่งทางปกครองที่กฎหมายบัญญัติไว้ให้เป็นที่สุด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(4)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าสั่งทางปกครองที่ผู้ถูกบังคับตาม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าสั่งไม่ได้เข้าไปร่วมในกระบวนการพิจารณาในการออก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าสั่งนั้นมาตั้งแต่ต้น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2. คำสั่งทางปกครองที่ออกโดยรัฐมนตรีหรือคณะกรรมการที่มีอำนาจวินิจฉัยชี้ขาดเป็นที่สุดในฝ่ายปกครอง แม้ว่าจะเป็นคำสั่งทางปกครองที่ไม่อาจอุทธรณ์ได้ จึงไม่ต้องแจ้งสิทธิอุทธรณ์ แต่ยังคงต้องแจ้งสิทธิการฟ้องคดีต่อศาลปกครอง (มาตรา 50)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8570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องค์ประกอบของคำสั่งทางปกครอง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เป็นการกระทำโดยเจ้าหน้าที่</a:t>
            </a:r>
          </a:p>
          <a:p>
            <a:r>
              <a:rPr lang="th-TH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เป็นการใช้อำนาจรัฐ</a:t>
            </a:r>
          </a:p>
          <a:p>
            <a:r>
              <a:rPr lang="th-TH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เป็นการกำหนดสภาพทางกฎหมาย</a:t>
            </a:r>
          </a:p>
          <a:p>
            <a:r>
              <a:rPr lang="th-TH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เกิดผลเฉพาะกรณี</a:t>
            </a:r>
          </a:p>
          <a:p>
            <a:r>
              <a:rPr lang="th-TH" sz="4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มีผลภายนอกโดยตรง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520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00B05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คู่กรณี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399701"/>
          </a:xfrm>
        </p:spPr>
        <p:txBody>
          <a:bodyPr>
            <a:normAutofit/>
          </a:bodyPr>
          <a:lstStyle/>
          <a:p>
            <a:r>
              <a:rPr lang="th-TH" dirty="0"/>
              <a:t>“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คู่กรณี”   หมายถึง เอกชนผู้ที่เกี่ยวข้องในกระบวนการพิจารณาเพื่อออกคำสั่งทางปกครอง ซึ่งได้แก่ ผู้ยื่นคำขอผู้คัดค้านคำขอ   ผู้ที่สิทธิถูกกระทบกระเทือนหรืออาจถูกกระทบกระเทือนเนื่องจากการออกคำสั่งทางปกครอง (มาตรา 5)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คู่กรณีจะเป็นนิติบุคคล คณะบุคคล หรือบุคคลธรรมดาก็ได้ (มาตรา 21) หากเป็นบุคคลธรรมดาจะต้องเป็นผู้บรรลุนิติภาวะตามประมวลกฎหมายแพ่งและพาณิชย์หรือกรณีที่มีกฎหมายเฉพาะกำหนดไว้เป็นอย่างอื่น (มาตรา 22)</a:t>
            </a:r>
          </a:p>
          <a:p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7491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EE489D0A-3CEC-41E6-9F23-4CBD4B6FF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ประเภทของคู่กรณี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03B4C91A-6709-463A-9874-9F5D09B65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1.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ผู้ยื่นคำขอ เช่น ผู้ขอปลูกสร้างอาคาร ขอออกโฉนด ขอจดทะเบียน</a:t>
            </a:r>
          </a:p>
          <a:p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2.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ผู้คัดค้านคำขอ เช่น ผู้คัดค้านการก่อสร้างอาคารข้างเคียงว่ารุกล้ำที่ดินของตน</a:t>
            </a:r>
          </a:p>
          <a:p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3.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ผู้อยู่ในบังคับหรือจะอยู่ในบังคับของคำสั่ง เช่น ผู้อาศัยในบริเวณ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สิ่งปลูกสร้างที่เจ้าหน้าที่ให้ย้ายออก</a:t>
            </a:r>
          </a:p>
          <a:p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4.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ผู้ซึ่งได้เข้ามาในกระบวนการพิจารณาทางปกครอง เนื่องจากสิทธิของผู้นั้นอาจถูกกระทบกระเทือนจากผลของคำสั่งทางปกครอง เช่น 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ผู้คัดค้านการกำหนดราคาที่ดินที่ถูกเวนคืน</a:t>
            </a:r>
          </a:p>
        </p:txBody>
      </p:sp>
    </p:spTree>
    <p:extLst>
      <p:ext uri="{BB962C8B-B14F-4D97-AF65-F5344CB8AC3E}">
        <p14:creationId xmlns:p14="http://schemas.microsoft.com/office/powerpoint/2010/main" val="343228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สิทธิของคู่กรณี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th-TH" dirty="0"/>
              <a:t>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(1) สิทธิคัดค้านความไม่เป็นกลางของเจ้าหน้าที่ (มาตรา 13)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(2) สิทธิในการมีที่ปรึกษาหรือผู้ทำการแทน ในการติดต่อกับเจ้าหน้าที่ คู่กรณีมีสิทธินำบุคคลใดบุคคลหนึ่งไปพร้อมกับตนได้เพื่อให้คำแนะนำหรือช่วยตนชี้แจงต่อเจ้าหน้าที่ เช่น ทนายความ   วิศวกร    เภสัชกร    หรือผู้เชี่ยวชาญในวิชาชีพใด ๆ (มาตรา 23) หรือแต่งตั้งตัวแทนกระทำการในกระบวนการพิจารณาออกคำสั่งทางปกครองแทนตนเองได้ (มาตรา 24)</a:t>
            </a:r>
          </a:p>
        </p:txBody>
      </p:sp>
    </p:spTree>
    <p:extLst>
      <p:ext uri="{BB962C8B-B14F-4D97-AF65-F5344CB8AC3E}">
        <p14:creationId xmlns:p14="http://schemas.microsoft.com/office/powerpoint/2010/main" val="14862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(3) สิทธิที่จะได้รับคำแนะนำและแจ้งสิทธิหน้าที่ต่าง ๆ ในการติดต่อเจ้าหน้าที่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กฎหมายกำหนดให้เจ้าหน้าที่มีหน้าที่ต้องแจ้งสิทธิหน้าที่ต่าง ๆ ในกระบวนการพิจารณาให้คู่กรณีทราบ และหากคำขอหรือคำแถลงมีข้อบกพร่องอันเกิดจากความไม่รู้ เจ้าหน้าที่ก็ต้องแนะนำให้ทราบเพื่อแก้ไข (มาตรา 27)</a:t>
            </a:r>
          </a:p>
          <a:p>
            <a:endParaRPr lang="th-TH" dirty="0"/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สิทธิของคู่กรณี </a:t>
            </a:r>
          </a:p>
        </p:txBody>
      </p:sp>
    </p:spTree>
    <p:extLst>
      <p:ext uri="{BB962C8B-B14F-4D97-AF65-F5344CB8AC3E}">
        <p14:creationId xmlns:p14="http://schemas.microsoft.com/office/powerpoint/2010/main" val="57744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th-TH" dirty="0"/>
              <a:t>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(4) สิทธิได้รับการพิจารณาโดยสมบูรณ์ ในการพิจารณาออกคำสั่งทางปกครอง เจ้าหน้าที่ต้องหยิบยกประเด็นต่าง ๆ  ขึ้นมาพิจารณาทั้งหมด ทั้งสิ่งที่เป็นคุณและเป็นโทษต่อเอกชนโดยไม่ผูกมัดอยู่กับคำขอ หรือพยานหลักฐานที่คู่กรณีนำมาแสดงเพียงอย่างเดียว (มาตรา 28)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แต่เจ้าหน้าที่ต้องศึกษารวบรวมพยานหลักฐานต่าง ๆ ทุกวิถีทางตามความจำเป็น (มาตรา 29) เพื่อให้การพิจารณาของตนได้ข้อเท็จจริงที่ครบถ้วน ชอบด้วยกฎหมายและเกิดผลดีต่อประโยชน์ของเอกชนและประโยชน์สาธารณะอย่างแท้จริง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สิทธิของคู่กรณี </a:t>
            </a:r>
          </a:p>
        </p:txBody>
      </p:sp>
    </p:spTree>
    <p:extLst>
      <p:ext uri="{BB962C8B-B14F-4D97-AF65-F5344CB8AC3E}">
        <p14:creationId xmlns:p14="http://schemas.microsoft.com/office/powerpoint/2010/main" val="98694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th-TH" dirty="0"/>
              <a:t>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(5) สิทธิรับทราบข้อเท็จจริงเกี่ยวกับการทำคำสั่งทางปกครองที่กระทบหรืออาจกระทบสิทธิของตน และมีสิทธิโต้แย้งแสดงพยานหลักฐานของตนต่อเจ้าหน้าที่ (มาตรา 30)</a:t>
            </a: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สิทธิของคู่กรณี </a:t>
            </a:r>
          </a:p>
        </p:txBody>
      </p:sp>
    </p:spTree>
    <p:extLst>
      <p:ext uri="{BB962C8B-B14F-4D97-AF65-F5344CB8AC3E}">
        <p14:creationId xmlns:p14="http://schemas.microsoft.com/office/powerpoint/2010/main" val="321326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 </a:t>
            </a:r>
            <a:r>
              <a:rPr lang="th-TH" dirty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คำพิพากษาศาลปกครองสูงสุดที่ อ.155/2558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46237"/>
            <a:ext cx="8435280" cy="4526280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 (ปลัดเทศบาล) ได้รับหนังสือแจ้งข้อกล่าวหาจากผู้ถูกฟ้องคดี(นายกเทศมนตรี) ว่าได้กระทำผิดวินัยหลายข้อหา โดยผู้ฟ้องคดีได้มีหนังสือถึงนายกเทศมนตรีว่า หนังสือที่ตนได้รับเป็นการแจ้งฐานความผิดไม่ใช่การแจ้งข้อกล่าวหา เพราะไม่ได้ระบุพฤติการณ์และไม่มีการสรุปพยานหลักฐานที่สนับสนุนข้อกล่าวหามาด้วย มีแต่เพียงการถ่ายเอกสารหลักฐานบางส่วนบางตอนแนบมาด้วย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เท่านั้น ผู้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ถูกฟ้องคดีจึงได้มีหนังสือแจ้งข้อกล่าวหาฉบับใหม่ โดยแจ้งพฤติการณ์และฐานความผิด พร้อมทั้งได้สรุปพยานหลักฐานที่สนับสนุนข้อกล่าวหาที่มีแนบมาด้วย รวมทั้งสิ้น 6 ข้อกล่าวหา</a:t>
            </a:r>
          </a:p>
        </p:txBody>
      </p:sp>
    </p:spTree>
    <p:extLst>
      <p:ext uri="{BB962C8B-B14F-4D97-AF65-F5344CB8AC3E}">
        <p14:creationId xmlns:p14="http://schemas.microsoft.com/office/powerpoint/2010/main" val="20139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>
            <a:normAutofit fontScale="92500" lnSpcReduction="1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ซึ่งหลังจากที่ผู้ฟ้องคดีได้รับแจ้งหนังสือดังกล่าว  มีเวลาเพียงแค่ 1 วันเท่านั้น ในการจัดทำคำโต้แย้ง จึงไม่ได้โต้แย้งตามเวลาที่กำหนด จากนั้นผู้ถูกฟ้องคดีก็ได้มีคำสั่งลงโทษตัดเงินเดือนผู้ฟ้องคดี ผู้ฟ้องคดีจึงยื่นอุทธรณ์คำสั่งลงโทษต่อคณะกรรมการพนักงานเทศบาล แต่ได้มีมติยกอุทธรณ์ จึงฟ้องคดีต่อศาลปกครอง</a:t>
            </a:r>
          </a:p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ศาลปกครองสูงสุดวินิจฉัยว่า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หนังสือแจ้งข้อกล่าวหา</a:t>
            </a:r>
            <a:r>
              <a:rPr lang="th-TH" dirty="0">
                <a:solidFill>
                  <a:srgbClr val="00B0F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ฉบับแรก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ซึ่งเป็นการแจ้งข้อกล่าวหาโดยมิได้สรุปพยานหลักฐานสนับสนุนข้อกล่าวหา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ไม่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อาจถือว่าได้ให้คู่กรณีมีโอกาสทราบข้อเท็จจริงอย่างเพียงพอ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ส่วนหนังสือแจ้งข้อกล่าวหา</a:t>
            </a:r>
            <a:r>
              <a:rPr lang="th-TH" dirty="0">
                <a:solidFill>
                  <a:srgbClr val="00B0F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ฉบับที่สอง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ซึ่งมีการแจ้งข้อกล่าวหาและสรุปพยานหลักฐานสนับสนุนข้อกล่าวหาที่มีมาด้วย 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ถือว่าเป็นกรณีที่ได้ให้คู่กรณีมีโอกาสทราบข้อเท็จจริงอย่างเพียงพอ 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ตามมาตรา 30 วรรคหนึ่ง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808292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4896544"/>
          </a:xfrm>
        </p:spPr>
        <p:txBody>
          <a:bodyPr>
            <a:normAutofit fontScale="92500" lnSpcReduction="20000"/>
          </a:bodyPr>
          <a:lstStyle/>
          <a:p>
            <a:r>
              <a:rPr lang="th-TH" dirty="0"/>
              <a:t> 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แต่การที่กำหนดให้ผู้ฟ้องคดีโต้แย้งแสดงพยานหลักฐาน โดยมีเวลาเพียง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1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วัน ซึ่งมีถึง 6 ข้อกล่าวหา และมิได้เป็นข้อเท็จจริงเรื่องเดียวกันทั้งหมดนั้น ไม่อาจถือว่าได้ให้คู่กรณีมีโอกาสโต้แย้งแสดงพยานหลักฐานของตนตามมาตรา 30 วรรคหนึ่ง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ผู้ถูกฟ้องคดี โต้แย้งว่า แม้ว่าก่อนออกคำสั่งจะให้เวลาน้อยจนผู้ฟ้องคดี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ไม่อาจชี้แจงหรือโต้แย้งแสดงพยานหลักฐานได้ทัน แต่ในการพิจารณาชั้นอุทธรณ์ของคณะกรรมการพนักงานเทศบาล ได้มีการให้โอกาสผู้ฟ้องคดีโต้แย้งชี้แจงอย่างเต็มที่แล้ว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ศาลวินิจฉัยว่า 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ชั้นอุทธรณ์ถือเป็นคนละขั้นตอนกับการดำเนินการทางวินัยของนายกเทศมนตรี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 กรณีจึงไม่เข้าตาม มาตรา 41 (3) แห่ง พ.ร.บ.เดียวกัน ที่กำหนดว่า </a:t>
            </a:r>
            <a:r>
              <a:rPr lang="th-TH" i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“การรับฟังคู่กรณีที่จำเป็นต้องกระทำได้ดำเนินการมา</a:t>
            </a:r>
            <a:r>
              <a:rPr lang="th-TH" i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โดย</a:t>
            </a:r>
            <a:br>
              <a:rPr lang="th-TH" i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i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</a:t>
            </a:r>
            <a:r>
              <a:rPr lang="th-TH" i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สมบูรณ์ ถ้าได้มีการรับฟังให้สมบูรณ์ในภายหลัง ไม่เป็นเหตุให้คำสั่งนั้นไม่สมบูรณ์”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 ดังที่ผู้ถูกฟ้องคดีกล่าวอ้าง</a:t>
            </a:r>
          </a:p>
        </p:txBody>
      </p:sp>
    </p:spTree>
    <p:extLst>
      <p:ext uri="{BB962C8B-B14F-4D97-AF65-F5344CB8AC3E}">
        <p14:creationId xmlns:p14="http://schemas.microsoft.com/office/powerpoint/2010/main" val="250552984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มื่อในชั้นการดำเนินการทางวินัยไม่ได้ให้โอกาสคู่กรณีโต้แย้งแสดงพยานหลักฐานโดยกำหนดเวลาให้เหมาะสม การออกคำสั่งตัดเงินเดือนที่พิพาท </a:t>
            </a:r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จึงเป็นการกระทำโดยไม่ถูกต้องตามรูปแบบ ขั้นตอนหรือวิธีการอันเป็นสาระสำคัญที่กฎหมายกำหนดไว้สำหรับการกระทำนั้น จึงเป็นคำสั่งที่ไม่ชอบด้วยกฎหมาย ศาลปกครองสูงสุดพิพากษาให้เพิกถอนนับแต่วันที่ได้ออกคำสั่ง</a:t>
            </a:r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1476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1. เป็นการกระทำโดยเจ้าหน้าที่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896544"/>
          </a:xfrm>
        </p:spPr>
        <p:txBody>
          <a:bodyPr>
            <a:normAutofit fontScale="92500"/>
          </a:bodyPr>
          <a:lstStyle/>
          <a:p>
            <a:r>
              <a:rPr lang="th-TH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“เจ้าหน้าที่” </a:t>
            </a:r>
            <a:r>
              <a:rPr lang="th-TH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ซึ่งได้รับแต่งตั้ง หรือ ได้รับมอบอำนาจ </a:t>
            </a:r>
            <a:r>
              <a:rPr lang="th-TH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ให้มีอำนาจหน้าที่ </a:t>
            </a:r>
            <a:r>
              <a:rPr lang="th-TH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th-TH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“</a:t>
            </a:r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ตามกฎหมายในเรื่องนั้น” </a:t>
            </a:r>
            <a:r>
              <a:rPr lang="th-TH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โดยได้ใช้อำนาจนั้น </a:t>
            </a:r>
            <a:r>
              <a:rPr lang="th-TH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“ในระหว่างระยะเวลาที่ตนดำรงตำแหน่ง” และ “ในเขตพื้นที่ที่ตนมีอำนาจ” </a:t>
            </a:r>
            <a:r>
              <a:rPr lang="th-TH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(มาตรา 5 มาตรา 12) </a:t>
            </a:r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บุคคล</a:t>
            </a:r>
            <a:r>
              <a:rPr lang="th-TH" dirty="0">
                <a:solidFill>
                  <a:schemeClr val="accent1">
                    <a:lumMod val="60000"/>
                    <a:lumOff val="4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เช่น นายกรัฐมนตรี รัฐมนตรี ปลัดกระทรวง อธิบดี ผู้ว่าฯ นายอำเภอ ขนส่งจังหวัด ที่ดินจังหวัด เจ้าพนักงานท้องถิ่น ฯลฯ</a:t>
            </a:r>
          </a:p>
          <a:p>
            <a:r>
              <a:rPr lang="th-TH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คณะบุคคล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เช่น คณะรัฐมนตรี ก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พ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ก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ถ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ก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ตร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สภามหาวิทยาลัย คณะกรรมการวินิจฉัยอุทธรณ์ต่าง ๆ </a:t>
            </a:r>
          </a:p>
          <a:p>
            <a:r>
              <a:rPr lang="th-TH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นิติบุคคล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เช่น กระทรวง กรม จังหวัด รัฐวิสาหกิจ องค์การมหาชน</a:t>
            </a:r>
          </a:p>
          <a:p>
            <a:r>
              <a:rPr lang="th-TH" b="1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นิติ</a:t>
            </a:r>
            <a:r>
              <a:rPr lang="th-TH" b="1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บุคคล / เอกชน ที่ได้</a:t>
            </a:r>
            <a:r>
              <a:rPr lang="th-TH" b="1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รับมอบให้ใช้อำนาจทางปกครอ</a:t>
            </a:r>
            <a:r>
              <a:rPr lang="th-TH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ง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ได้แก่</a:t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สภา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วิชาชีพต่างๆ เช่น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แพทย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สภา สภาทนายความ มหาวิทยาลัยเอกชน</a:t>
            </a:r>
          </a:p>
          <a:p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7995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คำพิพากษาศาลปกครองสูงสุดที่ อ.766/2558</a:t>
            </a:r>
            <a:endParaRPr lang="th-TH" sz="3600" dirty="0">
              <a:solidFill>
                <a:srgbClr val="FFC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 fontScale="92500" lnSpcReduction="2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นายก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อบต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มีดุลพินิจที่จะแต่งตั้งบุคคลซึ่งมิใช่สมาชิกสภา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อ.บต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.ที่ตนไว้วางใจเป็นรองนายก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อบต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.เพื่อให้เป็นผู้ช่วยเหลือในการบริหารราชการและถอดถอน หรือ ให้รองนายก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อบต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พ้นจากตำแหน่งเมื่อตนหมดความไว้วางใจแล้ว ไม่อาจจะถือได้ว่าเป็นการลงโทษ  จึงไม่อยู่ในบังคับของมาตรา 30 และมาตรา 37 แห่ง พ.ร.บ. วิธีปฏิบัติราชการทางปกครองฯ 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การที่นายก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อบต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มีคำสั่งให้ผู้ฟ้องคดีพ้นจากตำแหน่งรองนายก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อบต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โดยมิได้รับฟังผู้ฟ้องคดีซึ่งเป็นคู่กรณีในกระบวนการออกคำสั่งดังกล่าวก่อนที่จะออกคำสั่ง และมิได้จัดให้มีเหตุผล ซึ่งประกอบด้วยข้อเท็จจริงอันเป็นสาระสำคัญข้อกฎหมายที่อ้างอิง และข้อพิจารณาและข้อสนับสนุนในการใช้ดุลพินิจไว้ในคำสั่ง จึงไม่อาจถือได้ว่าเป็นการกระทำที่ไม่ชอบด้วยกฎหมายอันเนื่องมาจากไม่เป็นไปตามรูปแบบ ขั้นตอน หรือวิธีการอันเป็นสาระสำคัญที่กำหนดไว้สำหรับการกระทำดังกล่าว</a:t>
            </a:r>
          </a:p>
        </p:txBody>
      </p:sp>
    </p:spTree>
    <p:extLst>
      <p:ext uri="{BB962C8B-B14F-4D97-AF65-F5344CB8AC3E}">
        <p14:creationId xmlns:p14="http://schemas.microsoft.com/office/powerpoint/2010/main" val="163132671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การที่ นาย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อบต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.เห็นว่า ผู้ฟ้องคดีได้กระทำการอันเป็นอุปสรรคในการบริหารราชการหลายประการ หมายความว่าได้หมดความไว้วางใจผู้ฟ้องคดีแล้วโดยสิ้นเชิง กรณีจึงไม่อาจถือได้ว่าเป็นการใช้ดุลพินิจโดยไม่สุจริตหรือเป็นการใช้ดุลพินิจโดยมิชอบแต่อย่างใด จึงเป็นการกระทำที่ชอบด้วยกฎหมาย และไม่เป็นการกระทำละเมิดผู้ฟ้องคดีในการปฏิบัติหน้าที่ ที่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อบต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.ซึ่งเป็นหน่วยงานของรัฐจะต้องรับผิดชดใช้ค่าสินไหมทดแทน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3173453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คำพิพากษาศาลปกครองสูงสุดที่ อ. 579/2555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46237"/>
            <a:ext cx="8363272" cy="4526280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 ในฐานะเจ้าท่าตาม พ.ร.บ.การเดินเรือในน่านน้ำไทย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ออก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คำสั่งให้ ผู้ถูกฟ้องคดีรื้อถอนสิ่งปลูกสร้างอาคารสำหรับจอดเรือออกไปให้พ้นจากลำคลองสาธารณะภายใน 60 วัน แต่เมื่อผู้ถูกฟ้องคดี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ไม่ได้ดำเนินการ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ตามคำสั่ง ผู้ฟ้องคดีจึงฟ้องขอให้ศาลปกครองมีคำสั่งให้ผู้ถูกฟ้องคดีรื้อถอนอาคารพิพาท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ผู้ถูกฟ้องคดีโต้แย้งว่า ผู้ฟ้องคดีไม่ได้ให้โอกาสในการทราบข้อเท็จจริง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อย่างเพียงพอและไม่ให้โอกาสโต้แย้งและแสดงพยานหลักฐาน 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จึงเป็นการออกคำสั่งที่ไม่ถูกต้อง</a:t>
            </a:r>
          </a:p>
        </p:txBody>
      </p:sp>
    </p:spTree>
    <p:extLst>
      <p:ext uri="{BB962C8B-B14F-4D97-AF65-F5344CB8AC3E}">
        <p14:creationId xmlns:p14="http://schemas.microsoft.com/office/powerpoint/2010/main" val="20035250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rmAutofit lnSpcReduction="10000"/>
          </a:bodyPr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ศาลปกครองสูงสุดวินิจฉัยว่า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มื่อผู้ถูกฟ้องคดีได้ก่อสร้างอาคารพิพาทล่วงล้ำเข้าไปในลำคลองสาธารณะที่ประชาชนใช้ประโยชน์ร่วมกันโดยไม่ได้รับอนุญาตอันเป็นการฝ่าฝืนมาตรา 117 วรรคหนึ่งแห่ง พ.ร.บ. การเดินเรือในน่านน้ำไทยฯ  ผู้ฟ้องคดีจึงออกคำสั่งทางปกครองให้ผู้ถูกฟ้องคดีรื้อถอนอาคารพิพาท แต่ผู้ถูกฟ้องคดีไม่ได้ดำเนินการรื้อถอน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ถูกฟ้องคดีจึงมีความผิดตามกฎหมาย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การที่มาตรา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30 วรรค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หนึ่ง แห่ง พ.ร.บ.วิธีปฏิบัติราชการทางปกครองฯ ให้ใช้บังคับสำหรับคำสั่งทางปกครองที่ “อาจกระทบถึงสิทธิ” ของคู่กรณี มิได้หมายความว่าคำสั่งทางปกครองทุกประเภท จะเป็นคำสั่งที่กระทบสิทธิของคู่กรณี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6855679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เจ้าหน้าที่ผู้ออกคำสั่งจะต้องเป็นผู้พิจารณาว่า เป็นกรณีที่มีกฎหมายบัญญัติ รับรองหรือคุ้มครองสิทธิของคู่กรณีดังกล่าวไว้แล้วหรือไม่ หรือมีการรับรองสิทธิจากเจ้าหน้าที่หรือผู้มีอำนาจอนุญาตตามกฎหมายหรือไม่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เมื่อการใช้อำนาจดังกล่าว เป็นการใช้อำนาจทางปกครองบังคับกับผู้ที่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กระทำการฝ่าฝืนบทบัญญัติของกฎหมาย เพื่อให้กระทำการตามที่กฎหมายกำหนด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ผู้ถูกฟ้อง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คดีจึงไม่เป็นผู้มี “สิทธิ” ที่จะได้รับการรับรองหรือคุ้มครองตามกฎหมายหรือจากการได้รับอนุญาต อันอาจถูกกระทบ ตามนัยของมาตรา 30 วรรคหนึ่ง คำสั่งของผู้ฟ้องคดีจึงเป็นคำสั่งที่ชอบด้วยกฎหมาย</a:t>
            </a:r>
          </a:p>
        </p:txBody>
      </p:sp>
    </p:spTree>
    <p:extLst>
      <p:ext uri="{BB962C8B-B14F-4D97-AF65-F5344CB8AC3E}">
        <p14:creationId xmlns:p14="http://schemas.microsoft.com/office/powerpoint/2010/main" val="292952569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(6) สิทธิในการขอดูเอกสารที่จำเป็น คู่กรณีมีสิทธิขอตรวจดูเอกสาร   พยานหลักฐาน ที่เจ้าหน้าที่ใช้ในการพิจารณาออกคำสั่งทางปกครองเพื่อการโต้แย้ง หรือชี้แจง หรือป้องกันสิทธิของตน เว้นแต่เป็นเอกสาร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อันเป็นต้นร่างคำวินิจฉัยหรือเป็นความลับ (มาตรา 31 และมาตรา 32) ซึ่งหลักเกณฑ์ขอตรวจดูเอกสารได้กำหนดไว้ในกฎกระทรวง (ฉบับที่ 3) พ.ศ. 2540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0555722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th-TH" dirty="0"/>
              <a:t>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(7) สิทธิได้รับการพิจารณาโดยเร็ว มาตรา 39/1 การออกคำสั่งทางปกครองเป็นหนังสือในเรื่องใด หากมิได้มีกฎหมายหรือกฎกำหนดระยะเวลาในการออกคำสั่งทางปกครองในเรื่องนั้นไว้เป็นประการอื่น ให้เจ้าหน้าที่ออกคำสั่งทางปกครองนั้นให้แล้วเสร็จภายในสามสิบวันนับแต่วันที่เจ้าหน้าที่ได้รับคำขอและเอกสารถูกต้องครบถ้วน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      ให้เป็นหน้าที่ของผู้บังคับบัญชาชั้นเหนือขึ้นไปของเจ้าหน้าที่ ที่จะกำกับดูแลให้เจ้าหน้าที่ดำเนินการให้เป็นไปตามวรรคหนึ่ง</a:t>
            </a:r>
          </a:p>
          <a:p>
            <a:pPr marL="0" indent="0">
              <a:buNone/>
            </a:pP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    </a:t>
            </a:r>
          </a:p>
        </p:txBody>
      </p:sp>
    </p:spTree>
    <p:extLst>
      <p:ext uri="{BB962C8B-B14F-4D97-AF65-F5344CB8AC3E}">
        <p14:creationId xmlns:p14="http://schemas.microsoft.com/office/powerpoint/2010/main" val="159586349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(8) สิทธิได้รับทราบเหตุผลของการวินิจฉัยสั่งการ คำสั่งทางปกครองจะต้องแสดงเหตุผลของคำสั่งไว้ เพื่อความชัดเจนและเพื่อประโยชน์ในการโต้แย้งคำสั่ง (มาตรา 37)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เว้นแต่คำสั่งทางปกครองบางประเภทที่กฎหมายยกเว้นไว้ เช่น 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เป็นกรณีที่มีผลตามคำขอ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เหตุผลเป็นที่รู้อยู่แล้ว เป็นกรณีที่ต้องรักษาความลับ หรือเป็นเรื่องเร่งด่วน (มาตรา 37) และ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มาตรา 38 ได้ให้อำนาจฝ่ายปกครองออกกฎกระทรวงยกเว้นคำสั่งทางปกครองบางประเภทที่ไม่ต้องให้เหตุผลในคำสั่ง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6735742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9) สิทธิได้รับแจ้งวิธีการอุทธรณ์โต้แย้ง เนื่องจากกฎหมายได้กำหนดขั้นตอนการอุทธรณ์ไว้ในคำสั่งทางปกครอง เจ้าหน้าที่จะต้องระบุถึงกรณีที่อาจอุทธรณ์โต้แย้งขั้นตอน การยื่นอุทธรณ์ และระยะเวลาการอุทธรณ์ไว้ในคำสั่งทางปกครองนั้น (มาตรา 40)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5003881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แบบของคำสั่งทางปกครอง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844824"/>
            <a:ext cx="8507288" cy="4281339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การออกคำสั่งทางปกครองจะทำเป็นลายลักษณ์อักษร แต่ในบางกรณีคำสั่งทางปกครองอาจทำเป็นวาจาหรือรูปแบบอื่นก็ได้  (มาตรา 34) เช่น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คำสั่งแต่งตั้งโยกย้าย เลื่อนตำแหน่ง เลื่อนขั้นเงินเดือนข้าราชการ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คำสั่งลงโทษทางวินัยข้าราชการ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คำสั่งไม่อนุญาตให้ก่อสร้างอาคาร ให้รื้อถอนอาคาร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คำสั่งเพิกถอน หรือพักใช้ใบอนุญาตประกอบวิชาชีพ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คำสั่งเกี่ยวกับการจัดซื้อจัดจ้าง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คำวินิจฉัยอุทธรณ์</a:t>
            </a:r>
          </a:p>
        </p:txBody>
      </p:sp>
    </p:spTree>
    <p:extLst>
      <p:ext uri="{BB962C8B-B14F-4D97-AF65-F5344CB8AC3E}">
        <p14:creationId xmlns:p14="http://schemas.microsoft.com/office/powerpoint/2010/main" val="4285123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err="1" smtClean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คําสั่ง</a:t>
            </a:r>
            <a:r>
              <a:rPr lang="th-TH" dirty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ศาลปกครองสูงสุดที่ </a:t>
            </a:r>
            <a:r>
              <a:rPr lang="th-TH" dirty="0" smtClean="0">
                <a:solidFill>
                  <a:srgbClr val="FFC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367/2559</a:t>
            </a:r>
            <a:endParaRPr lang="th-TH" dirty="0">
              <a:solidFill>
                <a:srgbClr val="FFC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 smtClean="0"/>
              <a:t> 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ผู้อํานวยการสํานักงาน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เขต มีหน้าที่ในการดูแลรักษาและคุ้มครองป้องกันที่ดินอันเป็น</a:t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สาธารณสมบัติของแผ่นดินที่ประชาชนใช้ประโยชน์ร่วมกัน ไม่ให้บุคคลใด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นําไปใช้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ประโยชน์เป็นการเฉพาะตัว แต่กฎหมายมิได้ให้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อํานาจผู้อํานวยการสํานักงาน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เขตในการบังคับให้บุคคลใดรื้อถอนสิ่งปลูกสร้างของตนออกจากที่ดินอันเป็นสาธารณสมบัติของแผ่นดิน หรือจะใช้มาตรการบังคับทางปกครองได้ 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ผู้อํานวยการสํานักงาน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เขตจึงมี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อํานาจ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เพียงฟ้องร้องต่อศาลเพื่อ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ดําเนินคดี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ตามกฎหมาย</a:t>
            </a:r>
          </a:p>
          <a:p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หนังสือ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ผู้อํานวยการสํานักงาน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เขตที่สั่งให้ผู้รุก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ล้ํา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รื้อ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ถอนสิ่งปลูกสร้างออกจาก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ลํา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รางสาธารณะซึ่งเป็นที่ดินอัน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เป็นสา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ธารณสมบัติของแผ่นดิน เป็นเพียงหนังสือแจ้งว่าได้</a:t>
            </a:r>
            <a:r>
              <a:rPr lang="th-TH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กระทํา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ฝ่าฝืนมาตรา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9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แห่งประมวลกฎหมายที่ดิน และ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เตือนให้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ผู้รุก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ล้ําดําเนินการ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รื้อถอนสิ่งปลูกสร้างออกจากที่ดินที่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เป็นสาธารณประโยชน์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เท่านั้น หนังสือดังกล่าวมิใช่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คําสั่ง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ทาง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ปกครองตาม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มาตรา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5 แห่ง พ.ร.บ.วิธี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ปฏิบัติราชการทาง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ปกครองฯ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จึงยังไม่กระทบสิทธิของ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ผู้ฟ้องคดีและ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ยังไม่ใช่ผู้เดือดร้อนเสียหายที่มีสิทธิฟ้องคดีต่อศาลปกครอง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3586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คำสั่งทางปกครองที่ทำโดยวาจา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อาจเกิดในกรณีเร่งด่วนหรือโดยสภาพของคำสั่งไม่อาจทำเป็น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ลายลักษณ์อักษรได้ เช่น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คำสั่งของเจ้าพนักงานจราจรหรือเจ้าพนักงานดับเพลิง คำสั่งให้ปิดถนน ห้ามใช้สะพาน กรณีเกิดภัยธรรมชาติร้ายแรง คำสั่งห้ามเข้าไปในอาคารที่มีสภาพอันตราย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ากคู่กรณีเห็นว่าเป็นคำสั่งที่กระทบกระเทือนสิทธิของตนและประสงค์จะทราบเหตุผลในคำสั่งก็สามารถขอให้ผู้ออกคำสั่งนั้นยืนยันคำสั่งเป็นหนังสือได้ภายใน 7 วัน นับแต่วันที่ได้รับแจ้งคำสั่งนั้น 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(มาตรา 35)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2586763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คำสั่งทางปกครองที่เป็นหนังสือ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4327693"/>
          </a:xfrm>
        </p:spPr>
        <p:txBody>
          <a:bodyPr>
            <a:normAutofit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อย่างน้อยต้องระบุ  วัน เดือน ปี ที่ออกคำสั่ง ชื่อและตำแหน่งของเจ้าหน้าที่ผู้ทำคำสั่ง พร้อมทั้งลายมือชื่อผู้เป็นเจ้าหน้าที่ (มาตรา 36)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ต้องมีเหตุผลประกอบโดยจะต้องมีทั้ง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ข้อเท็จจริงที่เป็นสาระสำคัญ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ข้อกฎหมายที่อ้างอิง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ข้อพิจารณาและข้อสนับสนุนในการใช้ดุลพินิจ (มาตรา 37)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0516652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คำสั่งโดยวิธีอื่น ๆ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เป็นการออกคำสั่งทางปกครองที่ไม่เป็นไปตามหลักเกณฑ์ข้างต้น เช่น สัญญาณจราจร ป้ายจราจร หรือ ป้ายประกาศต่าง ๆ เช่น ป้ายห้ามเข้าบริเวณก่อสร้าง หรือเขตภัยพิบัติ </a:t>
            </a:r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สั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ณญาณมือ นกหวีดของตำรวจ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หากผู้รับคำสั่งเห็นว่ากระทบสิทธิของตนก็อาจใช้สิทธิโต้แย้งคัดค้านคำสั่งดังกล่าวได้ </a:t>
            </a:r>
          </a:p>
        </p:txBody>
      </p:sp>
    </p:spTree>
    <p:extLst>
      <p:ext uri="{BB962C8B-B14F-4D97-AF65-F5344CB8AC3E}">
        <p14:creationId xmlns:p14="http://schemas.microsoft.com/office/powerpoint/2010/main" val="17780685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48826A7D-73C8-4B65-A8DA-05F519B0B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ประเด็นปัญหา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CBCB7D25-300D-4506-9905-07D80DD55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ถ้าแต่เดิมผู้มีอำนาจได้ออกคำสั่งมอบหมายให้เจ้าหน้าที่ปฏิบัติหน้าที่เป็นลายลักษณ์อักษรแล้ว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แต่ต่อมาผู้มีอำนาจได้ออกคำสั่งด้วยวาจาเปลี่ยนแปลงให้เจ้าหน้าที่อื่นทำหน้าที่แทน โดยไม่ได้ยกเลิกคำสั่งเดิมที่เป็นลายลักษณ์อักษร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และเจ้าหน้าที่ผู้ได้รับมอบหมายตามคำสั่งซึ่งเป็นลายลักษณ์อักษรไม่ได้ปฏิบัติหน้าที่ดังกล่าว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หากมีความเสียหายเกิดขึ้นแก่หน่วยงานทางปกครอง เจ้าหน้าที่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คนดังกล่าวจะต้องรับผิดชดใช้ค่าเสียหายหรือไม่</a:t>
            </a:r>
          </a:p>
        </p:txBody>
      </p:sp>
    </p:spTree>
    <p:extLst>
      <p:ext uri="{BB962C8B-B14F-4D97-AF65-F5344CB8AC3E}">
        <p14:creationId xmlns:p14="http://schemas.microsoft.com/office/powerpoint/2010/main" val="305938542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xmlns="" id="{0968C848-3C5B-4C38-86EF-17BC00EBE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คำพิพากษาศาลปกครองสูงสุดที่ อ. 598/2557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F6A02C40-E092-4FFB-AD97-A6F1A889C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เทศบาลตำบล (ผู้ถูกฟ้องคดีที่ 3) ได้มีคำสั่งเป็นลายลักษณ์อักษรแต่งตั้งให้ผู้ฟ้องคดีซึ่งดำรงตำแหน่งเป็นช่างโยธาเป็นผู้ควบคุมงานและกรรมการตรวจการจ้างงานก่อสร้างปรับปรุงและตกแต่งอาคารที่ทำการ ต่อมา ผู้ถูกฟ้องคดีที่ 3 โดยนายกเทศมนตรีได้มีคำสั่งด้วยวาจาให้ปลัดเทศบาล (ผู้ถูกฟ้องคดีที่ 1) ปรับเปลี่ยนผู้ทำหน้าที่ควบคุมงานและกรรมการตรวจการจ้างดังกล่าว ผู้ถูกฟ้องคดีที่ 1 จึงมีคำสั่งด้วยวาจาให้ว่าที่ร้อยตรี อ. (ผู้ถูกฟ้องคดีที่ 2) ทำหน้าที่เป็น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ผู้ควบคุมงานและกรรมการตรวจการจ้างแทนผู้ฟ้องคดี</a:t>
            </a:r>
          </a:p>
        </p:txBody>
      </p:sp>
    </p:spTree>
    <p:extLst>
      <p:ext uri="{BB962C8B-B14F-4D97-AF65-F5344CB8AC3E}">
        <p14:creationId xmlns:p14="http://schemas.microsoft.com/office/powerpoint/2010/main" val="145776936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9510C1C6-25B0-450F-96AF-87C543345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20000"/>
          </a:bodyPr>
          <a:lstStyle/>
          <a:p>
            <a:r>
              <a:rPr lang="th-TH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สตง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ภูมิภาคตรวจสอบ พบว่า การก่อสร้างดังกล่าวเสียค่าใช้จ่ายสูงเกินความเป็นจริง ผู้ถูกฟ้องคดีที่ 3 จึงมีคำสั่งแต่งตั้งคณะกรรมการสอบข้อเท็จจริงความรับผิดทางละเมิด เห็นว่า ผู้ฟ้องคดีไม่ได้ควบคุมงานจ้างจึงให้รับผิดร้อยละ 25 ของค่าเสียหายทั้งหมด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แต่กระทรวงการคลังโดยกรมบัญชีกลางพิจารณาแล้วเห็นว่า ผู้ฟ้องคดีปฏิบัติหน้าที่ด้วยความประมาทเลินเล่ออย่างร้ายแรง โดยให้รับผิดในฐานะผู้ควบคุมงานในอัตราร้อยละ 60 ของค่าเสียหายทั้งหมดและในฐานะกรรมการตรวจการจ้างร่วมกับกรรมการอื่นจำนวนคนละ 15,338.60 บาท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ผู้ถูกฟ้องคดีที่ 3 จึงมีหนังสือแจ้งให้ผู้ฟ้องคดีชดใช้ค่าเสียหายดังกล่าว และหลังจากผู้ฟ้องคดีอุทธรณ์ และผู้ว่าราชการจังหวัดให้ยกอุทธรณ์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ผู้ฟ้องคดีจึงนำคดีมาฟ้องต่อศาลขอให้มีคำพิพากษาหรือคำสั่งเพิกถอนคำสั่งที่ให้ผู้ฟ้องคดีชดใช้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ค่าเสียหาย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7866239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28F3E941-F929-4B61-81EE-740E383C3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ศาลปกครองชั้นต้นมีคำพิพากษา</a:t>
            </a:r>
            <a:r>
              <a:rPr lang="th-TH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เพิกถอนคำสั่ง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ที่ให้ผู้ฟ้องคดีชดใช้ค่าเสียหาย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ผู้ถูกฟ้องคดีที่ 3 จึงอุทธรณ์ต่อศาลปกครองสูงสุดว่า คำสั่งแต่งตั้งกรรมการตรวจการจ้างและผู้ควบคุมงานเป็นคำสั่งราชการที่ต้องกระทำเป็นลายลักษณ์อักษร ซึ่งผู้ฟ้องคดีสามารถร้องขอให้มีการยืนยันคำสั่งด้วยวาจาเป็นหนังสือได้ การที่ผู้ฟ้องคดีไม่ได้โต้แย้งหรือร้องขอดังกล่าวย่อมแสดงว่ามีเจตนาที่จะผูกพันในสิทธิและหน้าที่การเป็นกรรมการตรวจการจ้างและผู้ควบคุมงาน เนื่องจากคำสั่งทางปกครองย่อมมีผลตราบเท่าที่ยังไม่มีการเพิกถอนหรือสิ้นผล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ลง</a:t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โดย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เงื่อนเวลาหรือโดยเหตุผลอื่น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2953337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33C9444A-7B3D-41E2-B26C-AFB122129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>
            <a:normAutofit fontScale="92500"/>
          </a:bodyPr>
          <a:lstStyle/>
          <a:p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ประเด็นแรก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คือ 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ี่ผู้ฟ้องคดีไม่ได้โต้แย้งหรือร้องขอให้มีการยืนยันคำสั่งเปลี่ยนแปลงผู้ควบคุมงานและกรรมการตรวจการจ้างเป็นหนังสือ จะถือว่าผู้ฟ้องคดียังคงมีเจตนาที่จะผูกพันในหน้าที่ดังกล่าวหรือไม่ ?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ศาลปกครองสูงสุดวินิจฉัยว่า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สิทธิในการร้องขอให้เจ้าหน้าที่ออกคำสั่งยืนยันเป็นหนังสือ เป็นสิทธิของผู้รับคำสั่ง ซึ่งหากต้องการให้คำสั่งด้วยวาจามีการยืนยันเป็นหนังสือก็มีสิทธิร้องขอต่อผู้ออกคำสั่งได้ 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แต่การไม่ใช้สิทธิร้องขอไม่มีผลทำให้คำสั่งด้วยวาจาสิ้นผลไป และการที่</a:t>
            </a:r>
            <a:b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ผู้ถูกฟ้องคดีที่ 1 มีคำสั่งด้วยวาจาเปลี่ยนแปลงผู้ควบคุมงานและกรรมการตรวจการจ้างแล้ว </a:t>
            </a:r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คำสั่งดังกล่าวย่อมมีผลเป็นการเพิกถอนคำสั่งแต่งตั้งเดิม</a:t>
            </a:r>
          </a:p>
        </p:txBody>
      </p:sp>
    </p:spTree>
    <p:extLst>
      <p:ext uri="{BB962C8B-B14F-4D97-AF65-F5344CB8AC3E}">
        <p14:creationId xmlns:p14="http://schemas.microsoft.com/office/powerpoint/2010/main" val="203217699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20077F86-8E5B-4EC1-93D8-F677DFF89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lnSpcReduction="10000"/>
          </a:bodyPr>
          <a:lstStyle/>
          <a:p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ประเด็นที่สอง </a:t>
            </a:r>
            <a:r>
              <a:rPr lang="th-TH" dirty="0">
                <a:solidFill>
                  <a:srgbClr val="FFFF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ผู้ฟ้องคดีต้องรับผิดจากการกระทำละเมิดหรือไม่ ? </a:t>
            </a:r>
          </a:p>
          <a:p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ศาลปกครองสูงสุดวินิจฉัยว่า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การที่ผู้ถูกฟ้องคดีที่ 3 มีคำสั่งด้วยวาจาให้ผู้ถูกฟ้องคดีที่ 1 ปรับเปลี่ยนเจ้าหน้าที่ผู้ควบคุมงานและกรรมการตรวจการจ้าง ย่อมมีเจตนาที่จะไม่ให้ผู้ฟ้องคดีเป็นผู้ควบคุมงานและกรรมการตรวจการจ้างประกอบกับในใบตรวจรับการจ้างเหมาทั้งหมดไม่มีชื่อของผู้ฟ้องคดีเป็นผู้ลงนามในฐานะกรรมการตรวจการจ้างในทุกงวดงาน แต่ปรากฏชื่อของผู้ถูกฟ้องคดีที่ 2 และกรรมการตรวจการจ้างคนอื่น อีกทั้งผู้ถูกฟ้องคดีที่ 3 ให้การยอมรับว่ามีคำสั่งด้วยวาจาให้ผู้ถูกฟ้องคดีที่ 2 เข้าทำหน้าที่ผู้ควบคุมงานและกรรมการตรวจการจ้าง และผู้ฟ้องคดีไม่เคยเข้าร่วมเป็นกรรมการตรวจการจ้างในทุกงวดงาน</a:t>
            </a:r>
          </a:p>
        </p:txBody>
      </p:sp>
    </p:spTree>
    <p:extLst>
      <p:ext uri="{BB962C8B-B14F-4D97-AF65-F5344CB8AC3E}">
        <p14:creationId xmlns:p14="http://schemas.microsoft.com/office/powerpoint/2010/main" val="105836646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xmlns="" id="{9F7FAB19-7C0F-4D3E-9E15-F820F57A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ดังนั้น แม้จะไม่มีคำสั่งเพิกถอนคำสั่งแต่งตั้งผู้ฟ้องคดี แต่คำสั่งด้วยวาจาให้ผู้ถูกฟ้องคดีที่ 2 ทำหน้าที่ดังกล่าวแทนได้มีการปฏิบัติตามตลอดมา จึงรับฟังได้ว่าผู้ฟ้องคดีมิได้ปฏิบัติหน้าที่ควบคุมงานและกรรมการตรวจการจ้างตั้งแต่ต้น ผู้ฟ้องคดีจึงไม่มีส่วนต้องรับผิดใด ๆ ในความเสียหายที่เกิดขึ้น</a:t>
            </a:r>
          </a:p>
          <a:p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คำสั่งที่ให้ผู้ฟ้องคดีรับผิดชดใช้ค่าสินไหมทดแทนจึง</a:t>
            </a:r>
            <a:r>
              <a:rPr lang="th-TH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ไม่ชอบด้วยกฎหมาย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38940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กระบวนการหลอม">
  <a:themeElements>
    <a:clrScheme name="มุมมอง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กระบวนการหลอม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กระบวนการหลอม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2999</TotalTime>
  <Words>9669</Words>
  <Application>Microsoft Office PowerPoint</Application>
  <PresentationFormat>นำเสนอทางหน้าจอ (4:3)</PresentationFormat>
  <Paragraphs>447</Paragraphs>
  <Slides>130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130</vt:i4>
      </vt:variant>
    </vt:vector>
  </HeadingPairs>
  <TitlesOfParts>
    <vt:vector size="131" baseType="lpstr">
      <vt:lpstr>กระบวนการหลอม</vt:lpstr>
      <vt:lpstr>งานนำเสนอ PowerPoint</vt:lpstr>
      <vt:lpstr>ขอบเขตการศึกษา</vt:lpstr>
      <vt:lpstr>งานนำเสนอ PowerPoint</vt:lpstr>
      <vt:lpstr>งานนำเสนอ PowerPoint</vt:lpstr>
      <vt:lpstr>งานนำเสนอ PowerPoint</vt:lpstr>
      <vt:lpstr>ความหมายของ คำสั่งทางปกครอง</vt:lpstr>
      <vt:lpstr>องค์ประกอบของคำสั่งทางปกครอง</vt:lpstr>
      <vt:lpstr>1. เป็นการกระทำโดยเจ้าหน้าที่</vt:lpstr>
      <vt:lpstr>คําสั่งศาลปกครองสูงสุดที่ 367/2559</vt:lpstr>
      <vt:lpstr>ข้อสังเกต</vt:lpstr>
      <vt:lpstr>2. เป็นการใช้อำนาจรัฐ</vt:lpstr>
      <vt:lpstr>คำสั่งศาลปกครองสูงสุดที่ อ.911/2556</vt:lpstr>
      <vt:lpstr>ประเด็นปัญหาน่าสนใจ</vt:lpstr>
      <vt:lpstr>คำพิพากษาศาลปกครองสูงสุดที่ อบ.28/2559 </vt:lpstr>
      <vt:lpstr>คำสั่งศาลรัฐธรรมนูญที่ 51/2561</vt:lpstr>
      <vt:lpstr>3. เป็นการกำหนดสภาพทางกฎหมาย</vt:lpstr>
      <vt:lpstr>4. เกิดผลเฉพาะกรณี</vt:lpstr>
      <vt:lpstr>5. มีผลภายนอกโดยตรง</vt:lpstr>
      <vt:lpstr>งานนำเสนอ PowerPoint</vt:lpstr>
      <vt:lpstr>คำสั่งทางปกครองทั่วไป </vt:lpstr>
      <vt:lpstr>ประเภทของคำสั่งทางปกครอง</vt:lpstr>
      <vt:lpstr>คำพิพากษาศาลปกครองสูงสุด ที่ อ.895/2560</vt:lpstr>
      <vt:lpstr>หลักการเบื้องต้นเกี่ยวกับความชอบด้วยกฎหมายในการออกคำสั่งทางปกครอง</vt:lpstr>
      <vt:lpstr>1.หลักการว่าด้วยกระทําทางปกครองต้องไม่ขัดต่อกฎหมาย</vt:lpstr>
      <vt:lpstr>2. หลักการว่าด้วยไม่มีกฎหมายไม่มีอํานาจ</vt:lpstr>
      <vt:lpstr>งานนำเสนอ PowerPoint</vt:lpstr>
      <vt:lpstr>งานนำเสนอ PowerPoint</vt:lpstr>
      <vt:lpstr>งานนำเสนอ PowerPoint</vt:lpstr>
      <vt:lpstr>2. หลักความถูกต้องในการใช้ดุลพินิจ</vt:lpstr>
      <vt:lpstr>การริเริ่มทำคำสั่งทางปกครอง </vt:lpstr>
      <vt:lpstr>หลักเกณฑ์การออกคำสั่งทางปกครอง</vt:lpstr>
      <vt:lpstr>1.หลักการกระทำโดยเจ้าหน้าที่ซึ่งมีอำนาจหน้าที่</vt:lpstr>
      <vt:lpstr>2.หลักการกระทำโดยเจ้าหน้าที่ที่มีความเป็นกลาง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คำพิพากษาศาลปกครองสูงสุดที่ อ.57/2555</vt:lpstr>
      <vt:lpstr>งานนำเสนอ PowerPoint</vt:lpstr>
      <vt:lpstr>คำพิพากษาศาลปกครองสูงสุดที่ อ. 133/2553</vt:lpstr>
      <vt:lpstr>ข้อยกเว้น</vt:lpstr>
      <vt:lpstr>งานนำเสนอ PowerPoint</vt:lpstr>
      <vt:lpstr>3.หลักความเรียบง่าย รวดเร็ว และถูกต้อง </vt:lpstr>
      <vt:lpstr>4.หลักการพิจารณาแบบไต่สวน </vt:lpstr>
      <vt:lpstr> คำพิพากษาศาลปกครองสูงสุดที่ อ. 1434/2558</vt:lpstr>
      <vt:lpstr>คําพิพากษาศาลปกครองสูงสุดที่อ. 175/2559</vt:lpstr>
      <vt:lpstr> คำพิพากษาศาลปกครองสูงสุดที่ อ. 716/2557</vt:lpstr>
      <vt:lpstr>5.หลักการรับฟังผู้ที่ถูกกระทบสิทธิ </vt:lpstr>
      <vt:lpstr>ข้อยกเว้น</vt:lpstr>
      <vt:lpstr>กฎกระทรวง (ฉบับที่ 2) พ.ศ.2540 ออกตามความใน พ.ร.บ. วิธีปฏิบัติราชการทางครองฯ </vt:lpstr>
      <vt:lpstr>คําพิพากษาศาลปกครองสูงสุดที่ อ. 638-639/2558</vt:lpstr>
      <vt:lpstr>งานนำเสนอ PowerPoint</vt:lpstr>
      <vt:lpstr>ประเด็นปัญหาน่าสนใจ</vt:lpstr>
      <vt:lpstr>งานนำเสนอ PowerPoint</vt:lpstr>
      <vt:lpstr>งานนำเสนอ PowerPoint</vt:lpstr>
      <vt:lpstr>6.หลักการเข้าถึงข้อเท็จจริงอันเป็นสาระสำคัญ </vt:lpstr>
      <vt:lpstr>7.หลักการให้เหตุผลของคำสั่งทางปกครอง </vt:lpstr>
      <vt:lpstr>งานนำเสนอ PowerPoint</vt:lpstr>
      <vt:lpstr>ข้อยกเว้นที่ไม่ต้องมีการแสดงเหตุผล</vt:lpstr>
      <vt:lpstr>8.หลักการแจ้งสิทธิในการอุทธรณ์ </vt:lpstr>
      <vt:lpstr>งานนำเสนอ PowerPoint</vt:lpstr>
      <vt:lpstr>ข้อยกเว้น</vt:lpstr>
      <vt:lpstr>คู่กรณี</vt:lpstr>
      <vt:lpstr>ประเภทของคู่กรณี</vt:lpstr>
      <vt:lpstr>สิทธิของคู่กรณี </vt:lpstr>
      <vt:lpstr>สิทธิของคู่กรณี </vt:lpstr>
      <vt:lpstr>สิทธิของคู่กรณี </vt:lpstr>
      <vt:lpstr>สิทธิของคู่กรณี </vt:lpstr>
      <vt:lpstr> คำพิพากษาศาลปกครองสูงสุดที่ อ.155/2558</vt:lpstr>
      <vt:lpstr>งานนำเสนอ PowerPoint</vt:lpstr>
      <vt:lpstr>งานนำเสนอ PowerPoint</vt:lpstr>
      <vt:lpstr>งานนำเสนอ PowerPoint</vt:lpstr>
      <vt:lpstr>คำพิพากษาศาลปกครองสูงสุดที่ อ.766/2558</vt:lpstr>
      <vt:lpstr>งานนำเสนอ PowerPoint</vt:lpstr>
      <vt:lpstr>คำพิพากษาศาลปกครองสูงสุดที่ อ. 579/2555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แบบของคำสั่งทางปกครอง</vt:lpstr>
      <vt:lpstr>คำสั่งทางปกครองที่ทำโดยวาจา </vt:lpstr>
      <vt:lpstr>คำสั่งทางปกครองที่เป็นหนังสือ </vt:lpstr>
      <vt:lpstr>คำสั่งโดยวิธีอื่น ๆ </vt:lpstr>
      <vt:lpstr>ประเด็นปัญหา</vt:lpstr>
      <vt:lpstr>คำพิพากษาศาลปกครองสูงสุดที่ อ. 598/2557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ผลของคำสั่งทางปกครอง</vt:lpstr>
      <vt:lpstr>ผลของคำสั่งทางปกครอง</vt:lpstr>
      <vt:lpstr>การอุทธรณ์คำสั่ง</vt:lpstr>
      <vt:lpstr>ผู้ที่มีสิทธิอุทธรณ์ </vt:lpstr>
      <vt:lpstr>งานนำเสนอ PowerPoint</vt:lpstr>
      <vt:lpstr>ประเด็นปัญหา</vt:lpstr>
      <vt:lpstr>คำสั่งศาลปกครองสูงสุดที่ 683/2558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คำสั่งศาลปกครองสูงสุดที่ 686/2548</vt:lpstr>
      <vt:lpstr>งานนำเสนอ PowerPoint</vt:lpstr>
      <vt:lpstr>กำหนดเวลาอุทธรณ์ </vt:lpstr>
      <vt:lpstr>รูปแบบของคำอุทธรณ์ </vt:lpstr>
      <vt:lpstr>การพิจารณาอุทธรณ์ </vt:lpstr>
      <vt:lpstr>ผลของการพิจารณาอุทธรณ์ </vt:lpstr>
      <vt:lpstr>การเพิกถอนคำสั่งทางปกครอง</vt:lpstr>
      <vt:lpstr>งานนำเสนอ PowerPoint</vt:lpstr>
      <vt:lpstr>งานนำเสนอ PowerPoint</vt:lpstr>
      <vt:lpstr>งานนำเสนอ PowerPoint</vt:lpstr>
      <vt:lpstr>การขอให้พิจารณาใหม่</vt:lpstr>
      <vt:lpstr>งานนำเสนอ PowerPoint</vt:lpstr>
      <vt:lpstr>มาตรการบังคับทางปกครอง</vt:lpstr>
      <vt:lpstr>ส่วนที่ 1 บททั่วไป</vt:lpstr>
      <vt:lpstr>การบังคับทางปกครอง</vt:lpstr>
      <vt:lpstr>การบังคับทางปกครอง</vt:lpstr>
      <vt:lpstr>การบังคับทางปกครอง</vt:lpstr>
      <vt:lpstr>ระยะเวลาและอายุความ</vt:lpstr>
      <vt:lpstr>งานนำเสนอ PowerPoint</vt:lpstr>
      <vt:lpstr>การสิ้นผลของคำสั่งทางปกครอง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หลักเกณฑ์การออกคำสั่งทางปกครอง ตามกฎหมายว่าด้วยวิธีปฏิบัติราชการทางปกครอง</dc:title>
  <dc:creator>Administrator</dc:creator>
  <cp:lastModifiedBy>User01</cp:lastModifiedBy>
  <cp:revision>207</cp:revision>
  <dcterms:created xsi:type="dcterms:W3CDTF">2019-06-07T09:55:17Z</dcterms:created>
  <dcterms:modified xsi:type="dcterms:W3CDTF">2019-10-30T03:23:55Z</dcterms:modified>
</cp:coreProperties>
</file>